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60"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C762E427-997B-4067-8DB7-21EDBCFE5D7D}">
  <a:tblStyle styleId="{C762E427-997B-4067-8DB7-21EDBCFE5D7D}"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 name="Shape 56"/>
        <p:cNvGrpSpPr/>
        <p:nvPr/>
      </p:nvGrpSpPr>
      <p:grpSpPr>
        <a:xfrm>
          <a:off x="0" y="0"/>
          <a:ext cx="0" cy="0"/>
          <a:chOff x="0" y="0"/>
          <a:chExt cx="0" cy="0"/>
        </a:xfrm>
      </p:grpSpPr>
      <p:sp>
        <p:nvSpPr>
          <p:cNvPr id="57" name="Google Shape;57;g838c0840b1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838c0840b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9" name="Shape 119"/>
        <p:cNvGrpSpPr/>
        <p:nvPr/>
      </p:nvGrpSpPr>
      <p:grpSpPr>
        <a:xfrm>
          <a:off x="0" y="0"/>
          <a:ext cx="0" cy="0"/>
          <a:chOff x="0" y="0"/>
          <a:chExt cx="0" cy="0"/>
        </a:xfrm>
      </p:grpSpPr>
      <p:sp>
        <p:nvSpPr>
          <p:cNvPr id="120" name="Google Shape;120;g7779fe14db_1_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7779fe14db_1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4" name="Shape 124"/>
        <p:cNvGrpSpPr/>
        <p:nvPr/>
      </p:nvGrpSpPr>
      <p:grpSpPr>
        <a:xfrm>
          <a:off x="0" y="0"/>
          <a:ext cx="0" cy="0"/>
          <a:chOff x="0" y="0"/>
          <a:chExt cx="0" cy="0"/>
        </a:xfrm>
      </p:grpSpPr>
      <p:sp>
        <p:nvSpPr>
          <p:cNvPr id="125" name="Google Shape;125;g754c8080cd_0_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754c8080cd_0_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rgbClr val="008000"/>
                </a:solidFill>
                <a:latin typeface="Times New Roman"/>
                <a:ea typeface="Times New Roman"/>
                <a:cs typeface="Times New Roman"/>
                <a:sym typeface="Times New Roman"/>
              </a:rPr>
              <a:t>Introduce template for proposal to guide students into selecting needs and services for proposal (may include example). Explain different aspects of successful proposals.-30 min or as needed</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1" name="Shape 131"/>
        <p:cNvGrpSpPr/>
        <p:nvPr/>
      </p:nvGrpSpPr>
      <p:grpSpPr>
        <a:xfrm>
          <a:off x="0" y="0"/>
          <a:ext cx="0" cy="0"/>
          <a:chOff x="0" y="0"/>
          <a:chExt cx="0" cy="0"/>
        </a:xfrm>
      </p:grpSpPr>
      <p:sp>
        <p:nvSpPr>
          <p:cNvPr id="132" name="Google Shape;132;g7779fe14db_1_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7779fe14db_1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9" name="Shape 139"/>
        <p:cNvGrpSpPr/>
        <p:nvPr/>
      </p:nvGrpSpPr>
      <p:grpSpPr>
        <a:xfrm>
          <a:off x="0" y="0"/>
          <a:ext cx="0" cy="0"/>
          <a:chOff x="0" y="0"/>
          <a:chExt cx="0" cy="0"/>
        </a:xfrm>
      </p:grpSpPr>
      <p:sp>
        <p:nvSpPr>
          <p:cNvPr id="140" name="Google Shape;140;g7779fe14db_1_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7779fe14db_1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4" name="Shape 144"/>
        <p:cNvGrpSpPr/>
        <p:nvPr/>
      </p:nvGrpSpPr>
      <p:grpSpPr>
        <a:xfrm>
          <a:off x="0" y="0"/>
          <a:ext cx="0" cy="0"/>
          <a:chOff x="0" y="0"/>
          <a:chExt cx="0" cy="0"/>
        </a:xfrm>
      </p:grpSpPr>
      <p:sp>
        <p:nvSpPr>
          <p:cNvPr id="145" name="Google Shape;145;g7779fe14db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7779fe14db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rgbClr val="008000"/>
                </a:solidFill>
                <a:latin typeface="Times New Roman"/>
                <a:ea typeface="Times New Roman"/>
                <a:cs typeface="Times New Roman"/>
                <a:sym typeface="Times New Roman"/>
              </a:rPr>
              <a:t>Introduce the rubric to evaluate proposals.</a:t>
            </a:r>
            <a:endParaRPr>
              <a:solidFill>
                <a:srgbClr val="008000"/>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en">
                <a:solidFill>
                  <a:srgbClr val="008000"/>
                </a:solidFill>
                <a:latin typeface="Times New Roman"/>
                <a:ea typeface="Times New Roman"/>
                <a:cs typeface="Times New Roman"/>
                <a:sym typeface="Times New Roman"/>
              </a:rPr>
              <a:t>Give feedback on proposals in progress based on rubric. 30 min or as needed</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0" name="Shape 150"/>
        <p:cNvGrpSpPr/>
        <p:nvPr/>
      </p:nvGrpSpPr>
      <p:grpSpPr>
        <a:xfrm>
          <a:off x="0" y="0"/>
          <a:ext cx="0" cy="0"/>
          <a:chOff x="0" y="0"/>
          <a:chExt cx="0" cy="0"/>
        </a:xfrm>
      </p:grpSpPr>
      <p:sp>
        <p:nvSpPr>
          <p:cNvPr id="151" name="Google Shape;151;g7779fe14db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7779fe14db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6" name="Shape 156"/>
        <p:cNvGrpSpPr/>
        <p:nvPr/>
      </p:nvGrpSpPr>
      <p:grpSpPr>
        <a:xfrm>
          <a:off x="0" y="0"/>
          <a:ext cx="0" cy="0"/>
          <a:chOff x="0" y="0"/>
          <a:chExt cx="0" cy="0"/>
        </a:xfrm>
      </p:grpSpPr>
      <p:sp>
        <p:nvSpPr>
          <p:cNvPr id="157" name="Google Shape;157;g7779fe14db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8" name="Google Shape;158;g7779fe14db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2" name="Shape 162"/>
        <p:cNvGrpSpPr/>
        <p:nvPr/>
      </p:nvGrpSpPr>
      <p:grpSpPr>
        <a:xfrm>
          <a:off x="0" y="0"/>
          <a:ext cx="0" cy="0"/>
          <a:chOff x="0" y="0"/>
          <a:chExt cx="0" cy="0"/>
        </a:xfrm>
      </p:grpSpPr>
      <p:sp>
        <p:nvSpPr>
          <p:cNvPr id="163" name="Google Shape;163;g7779fe14db_0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7779fe14db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 name="Shape 168"/>
        <p:cNvGrpSpPr/>
        <p:nvPr/>
      </p:nvGrpSpPr>
      <p:grpSpPr>
        <a:xfrm>
          <a:off x="0" y="0"/>
          <a:ext cx="0" cy="0"/>
          <a:chOff x="0" y="0"/>
          <a:chExt cx="0" cy="0"/>
        </a:xfrm>
      </p:grpSpPr>
      <p:sp>
        <p:nvSpPr>
          <p:cNvPr id="169" name="Google Shape;169;g7779fe14db_0_1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7779fe14db_0_1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rgbClr val="008000"/>
                </a:solidFill>
                <a:latin typeface="Times New Roman"/>
                <a:ea typeface="Times New Roman"/>
                <a:cs typeface="Times New Roman"/>
                <a:sym typeface="Times New Roman"/>
              </a:rPr>
              <a:t>Introduce presentation parameters.</a:t>
            </a:r>
            <a:endParaRPr>
              <a:solidFill>
                <a:srgbClr val="008000"/>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en">
                <a:solidFill>
                  <a:srgbClr val="008000"/>
                </a:solidFill>
                <a:latin typeface="Times New Roman"/>
                <a:ea typeface="Times New Roman"/>
                <a:cs typeface="Times New Roman"/>
                <a:sym typeface="Times New Roman"/>
              </a:rPr>
              <a:t>Discuss possible competition during presentation with prize for winning proposal - 60 min or as needed.</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4" name="Shape 174"/>
        <p:cNvGrpSpPr/>
        <p:nvPr/>
      </p:nvGrpSpPr>
      <p:grpSpPr>
        <a:xfrm>
          <a:off x="0" y="0"/>
          <a:ext cx="0" cy="0"/>
          <a:chOff x="0" y="0"/>
          <a:chExt cx="0" cy="0"/>
        </a:xfrm>
      </p:grpSpPr>
      <p:sp>
        <p:nvSpPr>
          <p:cNvPr id="175" name="Google Shape;175;g7779fe14db_1_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7779fe14db_1_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 name="Shape 62"/>
        <p:cNvGrpSpPr/>
        <p:nvPr/>
      </p:nvGrpSpPr>
      <p:grpSpPr>
        <a:xfrm>
          <a:off x="0" y="0"/>
          <a:ext cx="0" cy="0"/>
          <a:chOff x="0" y="0"/>
          <a:chExt cx="0" cy="0"/>
        </a:xfrm>
      </p:grpSpPr>
      <p:sp>
        <p:nvSpPr>
          <p:cNvPr id="63" name="Google Shape;63;g838c0840b1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838c0840b1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1" name="Shape 181"/>
        <p:cNvGrpSpPr/>
        <p:nvPr/>
      </p:nvGrpSpPr>
      <p:grpSpPr>
        <a:xfrm>
          <a:off x="0" y="0"/>
          <a:ext cx="0" cy="0"/>
          <a:chOff x="0" y="0"/>
          <a:chExt cx="0" cy="0"/>
        </a:xfrm>
      </p:grpSpPr>
      <p:sp>
        <p:nvSpPr>
          <p:cNvPr id="182" name="Google Shape;182;g7779fe14db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3" name="Google Shape;183;g7779fe14db_1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a:solidFill>
                  <a:srgbClr val="008000"/>
                </a:solidFill>
                <a:latin typeface="Times New Roman"/>
                <a:ea typeface="Times New Roman"/>
                <a:cs typeface="Times New Roman"/>
                <a:sym typeface="Times New Roman"/>
              </a:rPr>
              <a:t>Introduce group self assessment of roles and participation 10 min</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8" name="Shape 188"/>
        <p:cNvGrpSpPr/>
        <p:nvPr/>
      </p:nvGrpSpPr>
      <p:grpSpPr>
        <a:xfrm>
          <a:off x="0" y="0"/>
          <a:ext cx="0" cy="0"/>
          <a:chOff x="0" y="0"/>
          <a:chExt cx="0" cy="0"/>
        </a:xfrm>
      </p:grpSpPr>
      <p:sp>
        <p:nvSpPr>
          <p:cNvPr id="189" name="Google Shape;189;g7779fe14db_0_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0" name="Google Shape;190;g7779fe14db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5" name="Shape 195"/>
        <p:cNvGrpSpPr/>
        <p:nvPr/>
      </p:nvGrpSpPr>
      <p:grpSpPr>
        <a:xfrm>
          <a:off x="0" y="0"/>
          <a:ext cx="0" cy="0"/>
          <a:chOff x="0" y="0"/>
          <a:chExt cx="0" cy="0"/>
        </a:xfrm>
      </p:grpSpPr>
      <p:sp>
        <p:nvSpPr>
          <p:cNvPr id="196" name="Google Shape;196;g7779fe14db_0_1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7779fe14db_0_1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4" name="Shape 74"/>
        <p:cNvGrpSpPr/>
        <p:nvPr/>
      </p:nvGrpSpPr>
      <p:grpSpPr>
        <a:xfrm>
          <a:off x="0" y="0"/>
          <a:ext cx="0" cy="0"/>
          <a:chOff x="0" y="0"/>
          <a:chExt cx="0" cy="0"/>
        </a:xfrm>
      </p:grpSpPr>
      <p:sp>
        <p:nvSpPr>
          <p:cNvPr id="75" name="Google Shape;75;g754c8080c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754c8080c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0" name="Shape 80"/>
        <p:cNvGrpSpPr/>
        <p:nvPr/>
      </p:nvGrpSpPr>
      <p:grpSpPr>
        <a:xfrm>
          <a:off x="0" y="0"/>
          <a:ext cx="0" cy="0"/>
          <a:chOff x="0" y="0"/>
          <a:chExt cx="0" cy="0"/>
        </a:xfrm>
      </p:grpSpPr>
      <p:sp>
        <p:nvSpPr>
          <p:cNvPr id="81" name="Google Shape;81;g754c8080cd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g754c8080cd_0_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6" name="Shape 86"/>
        <p:cNvGrpSpPr/>
        <p:nvPr/>
      </p:nvGrpSpPr>
      <p:grpSpPr>
        <a:xfrm>
          <a:off x="0" y="0"/>
          <a:ext cx="0" cy="0"/>
          <a:chOff x="0" y="0"/>
          <a:chExt cx="0" cy="0"/>
        </a:xfrm>
      </p:grpSpPr>
      <p:sp>
        <p:nvSpPr>
          <p:cNvPr id="87" name="Google Shape;87;g754c8080cd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754c8080cd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008000"/>
                </a:solidFill>
                <a:latin typeface="Times New Roman"/>
                <a:ea typeface="Times New Roman"/>
                <a:cs typeface="Times New Roman"/>
                <a:sym typeface="Times New Roman"/>
              </a:rPr>
              <a:t>Hand out group role cards with description and sentences starters;  5 min</a:t>
            </a:r>
            <a:endParaRPr/>
          </a:p>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3" name="Shape 93"/>
        <p:cNvGrpSpPr/>
        <p:nvPr/>
      </p:nvGrpSpPr>
      <p:grpSpPr>
        <a:xfrm>
          <a:off x="0" y="0"/>
          <a:ext cx="0" cy="0"/>
          <a:chOff x="0" y="0"/>
          <a:chExt cx="0" cy="0"/>
        </a:xfrm>
      </p:grpSpPr>
      <p:sp>
        <p:nvSpPr>
          <p:cNvPr id="94" name="Google Shape;94;g754c8080cd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754c8080cd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9" name="Shape 99"/>
        <p:cNvGrpSpPr/>
        <p:nvPr/>
      </p:nvGrpSpPr>
      <p:grpSpPr>
        <a:xfrm>
          <a:off x="0" y="0"/>
          <a:ext cx="0" cy="0"/>
          <a:chOff x="0" y="0"/>
          <a:chExt cx="0" cy="0"/>
        </a:xfrm>
      </p:grpSpPr>
      <p:sp>
        <p:nvSpPr>
          <p:cNvPr id="100" name="Google Shape;100;g754c8080cd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754c8080cd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rgbClr val="008000"/>
                </a:solidFill>
                <a:latin typeface="Times New Roman"/>
                <a:ea typeface="Times New Roman"/>
                <a:cs typeface="Times New Roman"/>
                <a:sym typeface="Times New Roman"/>
              </a:rPr>
              <a:t>Review Lesson 3: Case study and have groups share 1 examples of social determinants of health from the case study - 10 minutes</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5" name="Shape 105"/>
        <p:cNvGrpSpPr/>
        <p:nvPr/>
      </p:nvGrpSpPr>
      <p:grpSpPr>
        <a:xfrm>
          <a:off x="0" y="0"/>
          <a:ext cx="0" cy="0"/>
          <a:chOff x="0" y="0"/>
          <a:chExt cx="0" cy="0"/>
        </a:xfrm>
      </p:grpSpPr>
      <p:sp>
        <p:nvSpPr>
          <p:cNvPr id="106" name="Google Shape;106;g838c0840b1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838c0840b1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rgbClr val="008000"/>
                </a:solidFill>
                <a:latin typeface="Times New Roman"/>
                <a:ea typeface="Times New Roman"/>
                <a:cs typeface="Times New Roman"/>
                <a:sym typeface="Times New Roman"/>
              </a:rPr>
              <a:t>Guide students in brainstorming the two key ideas (see questions opposite).- 15 min</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2" name="Shape 112"/>
        <p:cNvGrpSpPr/>
        <p:nvPr/>
      </p:nvGrpSpPr>
      <p:grpSpPr>
        <a:xfrm>
          <a:off x="0" y="0"/>
          <a:ext cx="0" cy="0"/>
          <a:chOff x="0" y="0"/>
          <a:chExt cx="0" cy="0"/>
        </a:xfrm>
      </p:grpSpPr>
      <p:sp>
        <p:nvSpPr>
          <p:cNvPr id="113" name="Google Shape;113;g754c8080cd_0_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754c8080cd_0_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rgbClr val="008000"/>
                </a:solidFill>
                <a:latin typeface="Times New Roman"/>
                <a:ea typeface="Times New Roman"/>
                <a:cs typeface="Times New Roman"/>
                <a:sym typeface="Times New Roman"/>
              </a:rPr>
              <a:t>Ask students to create lists for services provided, community partners, and jobs for two key ideas.-30 min.</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50" name="Shape 50"/>
        <p:cNvGrpSpPr/>
        <p:nvPr/>
      </p:nvGrpSpPr>
      <p:grpSpPr>
        <a:xfrm>
          <a:off x="0" y="0"/>
          <a:ext cx="0" cy="0"/>
          <a:chOff x="0" y="0"/>
          <a:chExt cx="0" cy="0"/>
        </a:xfrm>
      </p:grpSpPr>
      <p:sp>
        <p:nvSpPr>
          <p:cNvPr id="51" name="Google Shape;51;p13"/>
          <p:cNvSpPr txBox="1"/>
          <p:nvPr>
            <p:ph type="title"/>
          </p:nvPr>
        </p:nvSpPr>
        <p:spPr>
          <a:xfrm>
            <a:off x="457200" y="240030"/>
            <a:ext cx="7239000" cy="857400"/>
          </a:xfrm>
          <a:prstGeom prst="rect">
            <a:avLst/>
          </a:prstGeom>
          <a:noFill/>
          <a:ln>
            <a:noFill/>
          </a:ln>
        </p:spPr>
        <p:txBody>
          <a:bodyPr anchorCtr="0" anchor="b" bIns="0" lIns="45700" spcFirstLastPara="1" rIns="45700" wrap="square" tIns="0">
            <a:noAutofit/>
          </a:bodyPr>
          <a:lstStyle>
            <a:lvl1pPr lvl="0" rtl="0" algn="l">
              <a:spcBef>
                <a:spcPts val="0"/>
              </a:spcBef>
              <a:spcAft>
                <a:spcPts val="0"/>
              </a:spcAft>
              <a:buClr>
                <a:srgbClr val="FEF7F0"/>
              </a:buClr>
              <a:buSzPts val="1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52" name="Google Shape;52;p13"/>
          <p:cNvSpPr txBox="1"/>
          <p:nvPr>
            <p:ph idx="1" type="body"/>
          </p:nvPr>
        </p:nvSpPr>
        <p:spPr>
          <a:xfrm>
            <a:off x="457200" y="1207062"/>
            <a:ext cx="7239000" cy="3634800"/>
          </a:xfrm>
          <a:prstGeom prst="rect">
            <a:avLst/>
          </a:prstGeom>
          <a:noFill/>
          <a:ln>
            <a:noFill/>
          </a:ln>
        </p:spPr>
        <p:txBody>
          <a:bodyPr anchorCtr="0" anchor="t" bIns="45700" lIns="91425" spcFirstLastPara="1" rIns="91425" wrap="square" tIns="45700">
            <a:noAutofit/>
          </a:bodyPr>
          <a:lstStyle>
            <a:lvl1pPr indent="-312039" lvl="0" marL="457200" rtl="0" algn="l">
              <a:spcBef>
                <a:spcPts val="600"/>
              </a:spcBef>
              <a:spcAft>
                <a:spcPts val="0"/>
              </a:spcAft>
              <a:buSzPts val="1314"/>
              <a:buChar char="●"/>
              <a:defRPr/>
            </a:lvl1pPr>
            <a:lvl2pPr indent="-320040" lvl="1" marL="914400" rtl="0" algn="l">
              <a:spcBef>
                <a:spcPts val="1600"/>
              </a:spcBef>
              <a:spcAft>
                <a:spcPts val="0"/>
              </a:spcAft>
              <a:buSzPts val="1440"/>
              <a:buChar char="○"/>
              <a:defRPr/>
            </a:lvl2pPr>
            <a:lvl3pPr indent="-297180" lvl="2" marL="1371600" rtl="0" algn="l">
              <a:spcBef>
                <a:spcPts val="1600"/>
              </a:spcBef>
              <a:spcAft>
                <a:spcPts val="0"/>
              </a:spcAft>
              <a:buSzPts val="1080"/>
              <a:buChar char="■"/>
              <a:defRPr/>
            </a:lvl3pPr>
            <a:lvl4pPr indent="-320039" lvl="3" marL="1828800" rtl="0" algn="l">
              <a:spcBef>
                <a:spcPts val="1600"/>
              </a:spcBef>
              <a:spcAft>
                <a:spcPts val="0"/>
              </a:spcAft>
              <a:buSzPts val="1440"/>
              <a:buChar char="●"/>
              <a:defRPr/>
            </a:lvl4pPr>
            <a:lvl5pPr indent="-308610" lvl="4" marL="2286000" rtl="0" algn="l">
              <a:spcBef>
                <a:spcPts val="1600"/>
              </a:spcBef>
              <a:spcAft>
                <a:spcPts val="0"/>
              </a:spcAft>
              <a:buSzPts val="1260"/>
              <a:buChar char="○"/>
              <a:defRPr/>
            </a:lvl5pPr>
            <a:lvl6pPr indent="-320039" lvl="5" marL="2743200" rtl="0" algn="l">
              <a:spcBef>
                <a:spcPts val="1600"/>
              </a:spcBef>
              <a:spcAft>
                <a:spcPts val="0"/>
              </a:spcAft>
              <a:buSzPts val="1440"/>
              <a:buChar char="■"/>
              <a:defRPr/>
            </a:lvl6pPr>
            <a:lvl7pPr indent="-320039" lvl="6" marL="3200400" rtl="0" algn="l">
              <a:spcBef>
                <a:spcPts val="1600"/>
              </a:spcBef>
              <a:spcAft>
                <a:spcPts val="0"/>
              </a:spcAft>
              <a:buSzPts val="1440"/>
              <a:buChar char="●"/>
              <a:defRPr/>
            </a:lvl7pPr>
            <a:lvl8pPr indent="-342900" lvl="7" marL="3657600" rtl="0" algn="l">
              <a:spcBef>
                <a:spcPts val="1600"/>
              </a:spcBef>
              <a:spcAft>
                <a:spcPts val="0"/>
              </a:spcAft>
              <a:buSzPts val="1800"/>
              <a:buChar char="○"/>
              <a:defRPr/>
            </a:lvl8pPr>
            <a:lvl9pPr indent="-342900" lvl="8" marL="4114800" rtl="0" algn="l">
              <a:spcBef>
                <a:spcPts val="1600"/>
              </a:spcBef>
              <a:spcAft>
                <a:spcPts val="1600"/>
              </a:spcAft>
              <a:buSzPts val="1800"/>
              <a:buChar char="■"/>
              <a:defRPr/>
            </a:lvl9pPr>
          </a:lstStyle>
          <a:p/>
        </p:txBody>
      </p:sp>
      <p:sp>
        <p:nvSpPr>
          <p:cNvPr id="53" name="Google Shape;53;p13"/>
          <p:cNvSpPr txBox="1"/>
          <p:nvPr>
            <p:ph idx="10" type="dt"/>
          </p:nvPr>
        </p:nvSpPr>
        <p:spPr>
          <a:xfrm>
            <a:off x="4245936" y="4918460"/>
            <a:ext cx="2002500" cy="170100"/>
          </a:xfrm>
          <a:prstGeom prst="rect">
            <a:avLst/>
          </a:prstGeom>
          <a:noFill/>
          <a:ln>
            <a:noFill/>
          </a:ln>
        </p:spPr>
        <p:txBody>
          <a:bodyPr anchorCtr="0" anchor="b" bIns="0" lIns="91425" spcFirstLastPara="1" rIns="91425" wrap="square" tIns="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54" name="Google Shape;54;p13"/>
          <p:cNvSpPr txBox="1"/>
          <p:nvPr>
            <p:ph idx="11" type="ftr"/>
          </p:nvPr>
        </p:nvSpPr>
        <p:spPr>
          <a:xfrm>
            <a:off x="457200" y="4918460"/>
            <a:ext cx="3657600" cy="171600"/>
          </a:xfrm>
          <a:prstGeom prst="rect">
            <a:avLst/>
          </a:prstGeom>
          <a:noFill/>
          <a:ln>
            <a:noFill/>
          </a:ln>
        </p:spPr>
        <p:txBody>
          <a:bodyPr anchorCtr="0" anchor="b" bIns="0" lIns="91425" spcFirstLastPara="1" rIns="91425" wrap="square" tIns="0">
            <a:noAutofit/>
          </a:bodyPr>
          <a:lstStyle>
            <a:lvl1pPr lvl="0" rtl="0" algn="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55" name="Google Shape;55;p13"/>
          <p:cNvSpPr txBox="1"/>
          <p:nvPr>
            <p:ph idx="12" type="sldNum"/>
          </p:nvPr>
        </p:nvSpPr>
        <p:spPr>
          <a:xfrm>
            <a:off x="6251448" y="4917186"/>
            <a:ext cx="588300" cy="171600"/>
          </a:xfrm>
          <a:prstGeom prst="rect">
            <a:avLst/>
          </a:prstGeom>
          <a:noFill/>
          <a:ln>
            <a:noFill/>
          </a:ln>
        </p:spPr>
        <p:txBody>
          <a:bodyPr anchorCtr="0" anchor="b" bIns="0" lIns="0" spcFirstLastPara="1" rIns="0" wrap="square" tIns="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 Id="rId3"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 Id="rId3" Type="http://schemas.openxmlformats.org/officeDocument/2006/relationships/hyperlink" Target="http://www.youtube.com/watch?v=Xk24DMOInnQ" TargetMode="External"/><Relationship Id="rId4" Type="http://schemas.openxmlformats.org/officeDocument/2006/relationships/image" Target="../media/image2.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 Id="rId3" Type="http://schemas.openxmlformats.org/officeDocument/2006/relationships/image" Target="../media/image1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 Id="rId3" Type="http://schemas.openxmlformats.org/officeDocument/2006/relationships/image" Target="../media/image1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6.xml"/><Relationship Id="rId3" Type="http://schemas.openxmlformats.org/officeDocument/2006/relationships/image" Target="../media/image1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7.xml"/><Relationship Id="rId3" Type="http://schemas.openxmlformats.org/officeDocument/2006/relationships/image" Target="../media/image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9.xml"/><Relationship Id="rId3" Type="http://schemas.openxmlformats.org/officeDocument/2006/relationships/image" Target="../media/image11.jpg"/></Relationships>
</file>

<file path=ppt/slides/_rels/slide2.xml.rels><?xml version="1.0" encoding="UTF-8" standalone="yes"?><Relationships xmlns="http://schemas.openxmlformats.org/package/2006/relationships"><Relationship Id="rId11" Type="http://schemas.openxmlformats.org/officeDocument/2006/relationships/hyperlink" Target="http://www.youtube.com/watch?v=gysgCEGXgmE" TargetMode="External"/><Relationship Id="rId10" Type="http://schemas.openxmlformats.org/officeDocument/2006/relationships/image" Target="../media/image8.jpg"/><Relationship Id="rId13" Type="http://schemas.openxmlformats.org/officeDocument/2006/relationships/hyperlink" Target="http://www.youtube.com/watch?v=c4CSGZGbX30" TargetMode="External"/><Relationship Id="rId12" Type="http://schemas.openxmlformats.org/officeDocument/2006/relationships/image" Target="../media/image19.jpg"/><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hyperlink" Target="http://www.youtube.com/watch?v=4ASKMcdCc3g" TargetMode="External"/><Relationship Id="rId4" Type="http://schemas.openxmlformats.org/officeDocument/2006/relationships/image" Target="../media/image3.jpg"/><Relationship Id="rId9" Type="http://schemas.openxmlformats.org/officeDocument/2006/relationships/hyperlink" Target="http://www.youtube.com/watch?v=ezDjGtRbSPM" TargetMode="External"/><Relationship Id="rId14" Type="http://schemas.openxmlformats.org/officeDocument/2006/relationships/image" Target="../media/image9.jpg"/><Relationship Id="rId5" Type="http://schemas.openxmlformats.org/officeDocument/2006/relationships/hyperlink" Target="http://www.youtube.com/watch?v=G0lYgEuHrgc" TargetMode="External"/><Relationship Id="rId6" Type="http://schemas.openxmlformats.org/officeDocument/2006/relationships/image" Target="../media/image7.jpg"/><Relationship Id="rId7" Type="http://schemas.openxmlformats.org/officeDocument/2006/relationships/hyperlink" Target="http://www.youtube.com/watch?v=xTczn5RUgnk" TargetMode="External"/><Relationship Id="rId8" Type="http://schemas.openxmlformats.org/officeDocument/2006/relationships/image" Target="../media/image16.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0.xml"/><Relationship Id="rId3" Type="http://schemas.openxmlformats.org/officeDocument/2006/relationships/image" Target="../media/image1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1.xml"/><Relationship Id="rId3" Type="http://schemas.openxmlformats.org/officeDocument/2006/relationships/image" Target="../media/image1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2.xml"/><Relationship Id="rId3" Type="http://schemas.openxmlformats.org/officeDocument/2006/relationships/image" Target="../media/image1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hyperlink" Target="http://www.youtube.com/watch?v=xTczn5RUgnk" TargetMode="External"/><Relationship Id="rId4"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 Id="rId3" Type="http://schemas.openxmlformats.org/officeDocument/2006/relationships/hyperlink" Target="http://www.youtube.com/watch?v=GdtG3Arw4FU" TargetMode="External"/><Relationship Id="rId4" Type="http://schemas.openxmlformats.org/officeDocument/2006/relationships/image" Target="../media/image1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 name="Shape 59"/>
        <p:cNvGrpSpPr/>
        <p:nvPr/>
      </p:nvGrpSpPr>
      <p:grpSpPr>
        <a:xfrm>
          <a:off x="0" y="0"/>
          <a:ext cx="0" cy="0"/>
          <a:chOff x="0" y="0"/>
          <a:chExt cx="0" cy="0"/>
        </a:xfrm>
      </p:grpSpPr>
      <p:sp>
        <p:nvSpPr>
          <p:cNvPr id="60" name="Google Shape;60;p14"/>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PBL Lesson #5</a:t>
            </a:r>
            <a:endParaRPr/>
          </a:p>
        </p:txBody>
      </p:sp>
      <p:sp>
        <p:nvSpPr>
          <p:cNvPr id="61" name="Google Shape;61;p14"/>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a:solidFill>
                  <a:schemeClr val="dk1"/>
                </a:solidFill>
              </a:rPr>
              <a:t>Write Proposal for Service Delivery</a:t>
            </a:r>
            <a:endParaRPr sz="44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2" name="Shape 122"/>
        <p:cNvGrpSpPr/>
        <p:nvPr/>
      </p:nvGrpSpPr>
      <p:grpSpPr>
        <a:xfrm>
          <a:off x="0" y="0"/>
          <a:ext cx="0" cy="0"/>
          <a:chOff x="0" y="0"/>
          <a:chExt cx="0" cy="0"/>
        </a:xfrm>
      </p:grpSpPr>
      <p:sp>
        <p:nvSpPr>
          <p:cNvPr id="123" name="Google Shape;123;p2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Day 2: Introduce Proposal Template</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7" name="Shape 127"/>
        <p:cNvGrpSpPr/>
        <p:nvPr/>
      </p:nvGrpSpPr>
      <p:grpSpPr>
        <a:xfrm>
          <a:off x="0" y="0"/>
          <a:ext cx="0" cy="0"/>
          <a:chOff x="0" y="0"/>
          <a:chExt cx="0" cy="0"/>
        </a:xfrm>
      </p:grpSpPr>
      <p:sp>
        <p:nvSpPr>
          <p:cNvPr id="128" name="Google Shape;128;p2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Introduce the Final Proposal Template </a:t>
            </a:r>
            <a:endParaRPr/>
          </a:p>
        </p:txBody>
      </p:sp>
      <p:pic>
        <p:nvPicPr>
          <p:cNvPr id="129" name="Google Shape;129;p24"/>
          <p:cNvPicPr preferRelativeResize="0"/>
          <p:nvPr/>
        </p:nvPicPr>
        <p:blipFill>
          <a:blip r:embed="rId3">
            <a:alphaModFix/>
          </a:blip>
          <a:stretch>
            <a:fillRect/>
          </a:stretch>
        </p:blipFill>
        <p:spPr>
          <a:xfrm>
            <a:off x="311700" y="1138475"/>
            <a:ext cx="4002034" cy="3820975"/>
          </a:xfrm>
          <a:prstGeom prst="rect">
            <a:avLst/>
          </a:prstGeom>
          <a:noFill/>
          <a:ln>
            <a:noFill/>
          </a:ln>
        </p:spPr>
      </p:pic>
      <p:sp>
        <p:nvSpPr>
          <p:cNvPr id="130" name="Google Shape;130;p24"/>
          <p:cNvSpPr txBox="1"/>
          <p:nvPr/>
        </p:nvSpPr>
        <p:spPr>
          <a:xfrm>
            <a:off x="4872900" y="1140475"/>
            <a:ext cx="3959400" cy="3559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As a class review each section of the proposal and share aspects of successful proposal.</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Share with class an </a:t>
            </a:r>
            <a:r>
              <a:rPr lang="en"/>
              <a:t>example</a:t>
            </a:r>
            <a:r>
              <a:rPr lang="en"/>
              <a:t> of a successful city proposal.</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4" name="Shape 134"/>
        <p:cNvGrpSpPr/>
        <p:nvPr/>
      </p:nvGrpSpPr>
      <p:grpSpPr>
        <a:xfrm>
          <a:off x="0" y="0"/>
          <a:ext cx="0" cy="0"/>
          <a:chOff x="0" y="0"/>
          <a:chExt cx="0" cy="0"/>
        </a:xfrm>
      </p:grpSpPr>
      <p:sp>
        <p:nvSpPr>
          <p:cNvPr id="135" name="Google Shape;135;p2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Start Drafting a Proposal </a:t>
            </a:r>
            <a:endParaRPr/>
          </a:p>
        </p:txBody>
      </p:sp>
      <p:sp>
        <p:nvSpPr>
          <p:cNvPr id="136" name="Google Shape;136;p25"/>
          <p:cNvSpPr txBox="1"/>
          <p:nvPr/>
        </p:nvSpPr>
        <p:spPr>
          <a:xfrm>
            <a:off x="372800" y="1054125"/>
            <a:ext cx="4839300" cy="3583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700"/>
              <a:t>As a group start the drafting of your proposal: </a:t>
            </a:r>
            <a:endParaRPr sz="1700"/>
          </a:p>
          <a:p>
            <a:pPr indent="0" lvl="0" marL="0" rtl="0" algn="l">
              <a:spcBef>
                <a:spcPts val="0"/>
              </a:spcBef>
              <a:spcAft>
                <a:spcPts val="0"/>
              </a:spcAft>
              <a:buNone/>
            </a:pPr>
            <a:r>
              <a:t/>
            </a:r>
            <a:endParaRPr sz="1700"/>
          </a:p>
          <a:p>
            <a:pPr indent="0" lvl="0" marL="0" rtl="0" algn="l">
              <a:spcBef>
                <a:spcPts val="0"/>
              </a:spcBef>
              <a:spcAft>
                <a:spcPts val="0"/>
              </a:spcAft>
              <a:buNone/>
            </a:pPr>
            <a:r>
              <a:rPr lang="en" sz="1700"/>
              <a:t>Components to include:</a:t>
            </a:r>
            <a:endParaRPr sz="1700"/>
          </a:p>
          <a:p>
            <a:pPr indent="-336550" lvl="0" marL="457200" rtl="0" algn="l">
              <a:spcBef>
                <a:spcPts val="0"/>
              </a:spcBef>
              <a:spcAft>
                <a:spcPts val="0"/>
              </a:spcAft>
              <a:buSzPts val="1700"/>
              <a:buChar char="●"/>
            </a:pPr>
            <a:r>
              <a:rPr lang="en" sz="1700"/>
              <a:t>Project Description</a:t>
            </a:r>
            <a:endParaRPr sz="1700"/>
          </a:p>
          <a:p>
            <a:pPr indent="-336550" lvl="0" marL="457200" rtl="0" algn="l">
              <a:spcBef>
                <a:spcPts val="0"/>
              </a:spcBef>
              <a:spcAft>
                <a:spcPts val="0"/>
              </a:spcAft>
              <a:buSzPts val="1700"/>
              <a:buChar char="●"/>
            </a:pPr>
            <a:r>
              <a:rPr lang="en" sz="1700"/>
              <a:t>Impact on Target Audience</a:t>
            </a:r>
            <a:endParaRPr sz="1700"/>
          </a:p>
          <a:p>
            <a:pPr indent="-336550" lvl="0" marL="457200" rtl="0" algn="l">
              <a:spcBef>
                <a:spcPts val="0"/>
              </a:spcBef>
              <a:spcAft>
                <a:spcPts val="0"/>
              </a:spcAft>
              <a:buSzPts val="1700"/>
              <a:buChar char="●"/>
            </a:pPr>
            <a:r>
              <a:rPr lang="en" sz="1700"/>
              <a:t>Impact on Community </a:t>
            </a:r>
            <a:endParaRPr sz="1700"/>
          </a:p>
          <a:p>
            <a:pPr indent="-336550" lvl="0" marL="457200" rtl="0" algn="l">
              <a:spcBef>
                <a:spcPts val="0"/>
              </a:spcBef>
              <a:spcAft>
                <a:spcPts val="0"/>
              </a:spcAft>
              <a:buSzPts val="1700"/>
              <a:buChar char="●"/>
            </a:pPr>
            <a:r>
              <a:rPr lang="en" sz="1700"/>
              <a:t>Goals and Objectives of your solution</a:t>
            </a:r>
            <a:endParaRPr sz="1700"/>
          </a:p>
          <a:p>
            <a:pPr indent="-336550" lvl="0" marL="457200" rtl="0" algn="l">
              <a:spcBef>
                <a:spcPts val="0"/>
              </a:spcBef>
              <a:spcAft>
                <a:spcPts val="0"/>
              </a:spcAft>
              <a:buSzPts val="1700"/>
              <a:buChar char="●"/>
            </a:pPr>
            <a:r>
              <a:rPr lang="en" sz="1700"/>
              <a:t>Timeline for implementation</a:t>
            </a:r>
            <a:endParaRPr sz="1700"/>
          </a:p>
          <a:p>
            <a:pPr indent="-336550" lvl="0" marL="457200" rtl="0" algn="l">
              <a:spcBef>
                <a:spcPts val="0"/>
              </a:spcBef>
              <a:spcAft>
                <a:spcPts val="0"/>
              </a:spcAft>
              <a:buSzPts val="1700"/>
              <a:buChar char="●"/>
            </a:pPr>
            <a:r>
              <a:rPr lang="en" sz="1700"/>
              <a:t>Budget for use of Funds </a:t>
            </a:r>
            <a:endParaRPr sz="1700"/>
          </a:p>
          <a:p>
            <a:pPr indent="0" lvl="0" marL="0" rtl="0" algn="l">
              <a:spcBef>
                <a:spcPts val="0"/>
              </a:spcBef>
              <a:spcAft>
                <a:spcPts val="0"/>
              </a:spcAft>
              <a:buNone/>
            </a:pPr>
            <a:r>
              <a:t/>
            </a:r>
            <a:endParaRPr sz="1700"/>
          </a:p>
        </p:txBody>
      </p:sp>
      <p:sp>
        <p:nvSpPr>
          <p:cNvPr id="137" name="Google Shape;137;p25"/>
          <p:cNvSpPr txBox="1"/>
          <p:nvPr/>
        </p:nvSpPr>
        <p:spPr>
          <a:xfrm>
            <a:off x="0" y="0"/>
            <a:ext cx="30000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pic>
        <p:nvPicPr>
          <p:cNvPr descr="This timer silently counts down to 0:00, then alerts you that time is up with a gentle beep sound." id="138" name="Google Shape;138;p25" title="30 Minute Timer">
            <a:hlinkClick r:id="rId3"/>
          </p:cNvPr>
          <p:cNvPicPr preferRelativeResize="0"/>
          <p:nvPr/>
        </p:nvPicPr>
        <p:blipFill>
          <a:blip r:embed="rId4">
            <a:alphaModFix/>
          </a:blip>
          <a:stretch>
            <a:fillRect/>
          </a:stretch>
        </p:blipFill>
        <p:spPr>
          <a:xfrm>
            <a:off x="4708675" y="1591725"/>
            <a:ext cx="3627100" cy="272032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2" name="Shape 142"/>
        <p:cNvGrpSpPr/>
        <p:nvPr/>
      </p:nvGrpSpPr>
      <p:grpSpPr>
        <a:xfrm>
          <a:off x="0" y="0"/>
          <a:ext cx="0" cy="0"/>
          <a:chOff x="0" y="0"/>
          <a:chExt cx="0" cy="0"/>
        </a:xfrm>
      </p:grpSpPr>
      <p:sp>
        <p:nvSpPr>
          <p:cNvPr id="143" name="Google Shape;143;p26"/>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Day 3: Introduce Rubric</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7" name="Shape 147"/>
        <p:cNvGrpSpPr/>
        <p:nvPr/>
      </p:nvGrpSpPr>
      <p:grpSpPr>
        <a:xfrm>
          <a:off x="0" y="0"/>
          <a:ext cx="0" cy="0"/>
          <a:chOff x="0" y="0"/>
          <a:chExt cx="0" cy="0"/>
        </a:xfrm>
      </p:grpSpPr>
      <p:sp>
        <p:nvSpPr>
          <p:cNvPr id="148" name="Google Shape;148;p27"/>
          <p:cNvSpPr txBox="1"/>
          <p:nvPr>
            <p:ph type="title"/>
          </p:nvPr>
        </p:nvSpPr>
        <p:spPr>
          <a:xfrm>
            <a:off x="75425" y="0"/>
            <a:ext cx="1288200" cy="591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Rubric</a:t>
            </a:r>
            <a:endParaRPr/>
          </a:p>
        </p:txBody>
      </p:sp>
      <p:pic>
        <p:nvPicPr>
          <p:cNvPr id="149" name="Google Shape;149;p27"/>
          <p:cNvPicPr preferRelativeResize="0"/>
          <p:nvPr/>
        </p:nvPicPr>
        <p:blipFill>
          <a:blip r:embed="rId3">
            <a:alphaModFix/>
          </a:blip>
          <a:stretch>
            <a:fillRect/>
          </a:stretch>
        </p:blipFill>
        <p:spPr>
          <a:xfrm>
            <a:off x="2424406" y="137200"/>
            <a:ext cx="6627095" cy="50063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3" name="Shape 153"/>
        <p:cNvGrpSpPr/>
        <p:nvPr/>
      </p:nvGrpSpPr>
      <p:grpSpPr>
        <a:xfrm>
          <a:off x="0" y="0"/>
          <a:ext cx="0" cy="0"/>
          <a:chOff x="0" y="0"/>
          <a:chExt cx="0" cy="0"/>
        </a:xfrm>
      </p:grpSpPr>
      <p:sp>
        <p:nvSpPr>
          <p:cNvPr id="154" name="Google Shape;154;p28"/>
          <p:cNvSpPr txBox="1"/>
          <p:nvPr>
            <p:ph type="title"/>
          </p:nvPr>
        </p:nvSpPr>
        <p:spPr>
          <a:xfrm>
            <a:off x="75425" y="0"/>
            <a:ext cx="1288200" cy="591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Rubric</a:t>
            </a:r>
            <a:endParaRPr/>
          </a:p>
        </p:txBody>
      </p:sp>
      <p:pic>
        <p:nvPicPr>
          <p:cNvPr id="155" name="Google Shape;155;p28"/>
          <p:cNvPicPr preferRelativeResize="0"/>
          <p:nvPr/>
        </p:nvPicPr>
        <p:blipFill>
          <a:blip r:embed="rId3">
            <a:alphaModFix/>
          </a:blip>
          <a:stretch>
            <a:fillRect/>
          </a:stretch>
        </p:blipFill>
        <p:spPr>
          <a:xfrm>
            <a:off x="152400" y="744300"/>
            <a:ext cx="8267700" cy="389572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9" name="Shape 159"/>
        <p:cNvGrpSpPr/>
        <p:nvPr/>
      </p:nvGrpSpPr>
      <p:grpSpPr>
        <a:xfrm>
          <a:off x="0" y="0"/>
          <a:ext cx="0" cy="0"/>
          <a:chOff x="0" y="0"/>
          <a:chExt cx="0" cy="0"/>
        </a:xfrm>
      </p:grpSpPr>
      <p:sp>
        <p:nvSpPr>
          <p:cNvPr id="160" name="Google Shape;160;p29"/>
          <p:cNvSpPr txBox="1"/>
          <p:nvPr>
            <p:ph type="title"/>
          </p:nvPr>
        </p:nvSpPr>
        <p:spPr>
          <a:xfrm>
            <a:off x="75425" y="0"/>
            <a:ext cx="1288200" cy="591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Rubric</a:t>
            </a:r>
            <a:endParaRPr/>
          </a:p>
        </p:txBody>
      </p:sp>
      <p:pic>
        <p:nvPicPr>
          <p:cNvPr id="161" name="Google Shape;161;p29"/>
          <p:cNvPicPr preferRelativeResize="0"/>
          <p:nvPr/>
        </p:nvPicPr>
        <p:blipFill>
          <a:blip r:embed="rId3">
            <a:alphaModFix/>
          </a:blip>
          <a:stretch>
            <a:fillRect/>
          </a:stretch>
        </p:blipFill>
        <p:spPr>
          <a:xfrm>
            <a:off x="152400" y="744300"/>
            <a:ext cx="8220075" cy="353377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5" name="Shape 165"/>
        <p:cNvGrpSpPr/>
        <p:nvPr/>
      </p:nvGrpSpPr>
      <p:grpSpPr>
        <a:xfrm>
          <a:off x="0" y="0"/>
          <a:ext cx="0" cy="0"/>
          <a:chOff x="0" y="0"/>
          <a:chExt cx="0" cy="0"/>
        </a:xfrm>
      </p:grpSpPr>
      <p:sp>
        <p:nvSpPr>
          <p:cNvPr id="166" name="Google Shape;166;p30"/>
          <p:cNvSpPr txBox="1"/>
          <p:nvPr>
            <p:ph type="title"/>
          </p:nvPr>
        </p:nvSpPr>
        <p:spPr>
          <a:xfrm>
            <a:off x="75425" y="0"/>
            <a:ext cx="1288200" cy="591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Rubric</a:t>
            </a:r>
            <a:endParaRPr/>
          </a:p>
        </p:txBody>
      </p:sp>
      <p:pic>
        <p:nvPicPr>
          <p:cNvPr id="167" name="Google Shape;167;p30"/>
          <p:cNvPicPr preferRelativeResize="0"/>
          <p:nvPr/>
        </p:nvPicPr>
        <p:blipFill>
          <a:blip r:embed="rId3">
            <a:alphaModFix/>
          </a:blip>
          <a:stretch>
            <a:fillRect/>
          </a:stretch>
        </p:blipFill>
        <p:spPr>
          <a:xfrm>
            <a:off x="152400" y="744300"/>
            <a:ext cx="8143875" cy="387667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1" name="Shape 171"/>
        <p:cNvGrpSpPr/>
        <p:nvPr/>
      </p:nvGrpSpPr>
      <p:grpSpPr>
        <a:xfrm>
          <a:off x="0" y="0"/>
          <a:ext cx="0" cy="0"/>
          <a:chOff x="0" y="0"/>
          <a:chExt cx="0" cy="0"/>
        </a:xfrm>
      </p:grpSpPr>
      <p:sp>
        <p:nvSpPr>
          <p:cNvPr id="172" name="Google Shape;172;p3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Introduce Presentation Parameters</a:t>
            </a:r>
            <a:endParaRPr/>
          </a:p>
        </p:txBody>
      </p:sp>
      <p:sp>
        <p:nvSpPr>
          <p:cNvPr id="173" name="Google Shape;173;p31"/>
          <p:cNvSpPr txBox="1"/>
          <p:nvPr/>
        </p:nvSpPr>
        <p:spPr>
          <a:xfrm>
            <a:off x="431175" y="1031500"/>
            <a:ext cx="8197800" cy="3747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b="1" sz="1800"/>
          </a:p>
          <a:p>
            <a:pPr indent="0" lvl="0" marL="0" rtl="0" algn="l">
              <a:spcBef>
                <a:spcPts val="0"/>
              </a:spcBef>
              <a:spcAft>
                <a:spcPts val="0"/>
              </a:spcAft>
              <a:buNone/>
            </a:pPr>
            <a:r>
              <a:rPr b="1" lang="en" sz="1800"/>
              <a:t>Parameters include:</a:t>
            </a:r>
            <a:endParaRPr b="1" sz="1800"/>
          </a:p>
          <a:p>
            <a:pPr indent="-342900" lvl="0" marL="457200" rtl="0" algn="l">
              <a:spcBef>
                <a:spcPts val="0"/>
              </a:spcBef>
              <a:spcAft>
                <a:spcPts val="0"/>
              </a:spcAft>
              <a:buSzPts val="1800"/>
              <a:buChar char="●"/>
            </a:pPr>
            <a:r>
              <a:rPr lang="en" sz="1800"/>
              <a:t>Presentation format of their choice</a:t>
            </a:r>
            <a:endParaRPr sz="1800"/>
          </a:p>
          <a:p>
            <a:pPr indent="-342900" lvl="1" marL="914400" rtl="0" algn="l">
              <a:spcBef>
                <a:spcPts val="0"/>
              </a:spcBef>
              <a:spcAft>
                <a:spcPts val="0"/>
              </a:spcAft>
              <a:buSzPts val="1800"/>
              <a:buChar char="○"/>
            </a:pPr>
            <a:r>
              <a:rPr lang="en" sz="1800"/>
              <a:t>Examples could include: slide show, poster, infographic, tri-fold display, video </a:t>
            </a:r>
            <a:endParaRPr sz="1800"/>
          </a:p>
          <a:p>
            <a:pPr indent="-342900" lvl="0" marL="457200" rtl="0" algn="l">
              <a:spcBef>
                <a:spcPts val="0"/>
              </a:spcBef>
              <a:spcAft>
                <a:spcPts val="0"/>
              </a:spcAft>
              <a:buSzPts val="1800"/>
              <a:buChar char="●"/>
            </a:pPr>
            <a:r>
              <a:rPr lang="en" sz="1800"/>
              <a:t>Must include a visual document</a:t>
            </a:r>
            <a:endParaRPr sz="1800"/>
          </a:p>
          <a:p>
            <a:pPr indent="-342900" lvl="0" marL="457200" rtl="0" algn="l">
              <a:spcBef>
                <a:spcPts val="0"/>
              </a:spcBef>
              <a:spcAft>
                <a:spcPts val="0"/>
              </a:spcAft>
              <a:buSzPts val="1800"/>
              <a:buChar char="●"/>
            </a:pPr>
            <a:r>
              <a:rPr lang="en" sz="1800"/>
              <a:t>All participants must contribute to oral presentation</a:t>
            </a:r>
            <a:endParaRPr sz="1800"/>
          </a:p>
          <a:p>
            <a:pPr indent="-342900" lvl="0" marL="457200" rtl="0" algn="l">
              <a:spcBef>
                <a:spcPts val="0"/>
              </a:spcBef>
              <a:spcAft>
                <a:spcPts val="0"/>
              </a:spcAft>
              <a:buSzPts val="1800"/>
              <a:buChar char="●"/>
            </a:pPr>
            <a:r>
              <a:rPr lang="en" sz="1800"/>
              <a:t>Length of Presentation: Minimum 5 minutes- Maximum 10 minutes</a:t>
            </a:r>
            <a:endParaRPr sz="1800"/>
          </a:p>
          <a:p>
            <a:pPr indent="0" lvl="0" marL="457200" rtl="0" algn="l">
              <a:spcBef>
                <a:spcPts val="0"/>
              </a:spcBef>
              <a:spcAft>
                <a:spcPts val="0"/>
              </a:spcAft>
              <a:buNone/>
            </a:pPr>
            <a:r>
              <a:t/>
            </a:r>
            <a:endParaRPr sz="1800"/>
          </a:p>
          <a:p>
            <a:pPr indent="0" lvl="0" marL="0" rtl="0" algn="l">
              <a:spcBef>
                <a:spcPts val="0"/>
              </a:spcBef>
              <a:spcAft>
                <a:spcPts val="0"/>
              </a:spcAft>
              <a:buNone/>
            </a:pPr>
            <a:r>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7" name="Shape 177"/>
        <p:cNvGrpSpPr/>
        <p:nvPr/>
      </p:nvGrpSpPr>
      <p:grpSpPr>
        <a:xfrm>
          <a:off x="0" y="0"/>
          <a:ext cx="0" cy="0"/>
          <a:chOff x="0" y="0"/>
          <a:chExt cx="0" cy="0"/>
        </a:xfrm>
      </p:grpSpPr>
      <p:sp>
        <p:nvSpPr>
          <p:cNvPr id="178" name="Google Shape;178;p3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Create and Practice Presentation</a:t>
            </a:r>
            <a:endParaRPr/>
          </a:p>
        </p:txBody>
      </p:sp>
      <p:sp>
        <p:nvSpPr>
          <p:cNvPr id="179" name="Google Shape;179;p32"/>
          <p:cNvSpPr txBox="1"/>
          <p:nvPr/>
        </p:nvSpPr>
        <p:spPr>
          <a:xfrm>
            <a:off x="412450" y="1190750"/>
            <a:ext cx="4159500" cy="3307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000"/>
              <a:t>As a group work collaboratively to develop a presentation for your proposal.</a:t>
            </a:r>
            <a:endParaRPr sz="2000"/>
          </a:p>
          <a:p>
            <a:pPr indent="0" lvl="0" marL="0" rtl="0" algn="l">
              <a:spcBef>
                <a:spcPts val="0"/>
              </a:spcBef>
              <a:spcAft>
                <a:spcPts val="0"/>
              </a:spcAft>
              <a:buNone/>
            </a:pPr>
            <a:r>
              <a:t/>
            </a:r>
            <a:endParaRPr sz="2000"/>
          </a:p>
          <a:p>
            <a:pPr indent="0" lvl="0" marL="0" rtl="0" algn="l">
              <a:spcBef>
                <a:spcPts val="0"/>
              </a:spcBef>
              <a:spcAft>
                <a:spcPts val="0"/>
              </a:spcAft>
              <a:buNone/>
            </a:pPr>
            <a:r>
              <a:rPr lang="en" sz="2000"/>
              <a:t>Once you have finalized it, practice your section </a:t>
            </a:r>
            <a:r>
              <a:rPr lang="en" sz="2000"/>
              <a:t>individually</a:t>
            </a:r>
            <a:r>
              <a:rPr lang="en" sz="2000"/>
              <a:t> and as a group to polish the final presentation. </a:t>
            </a:r>
            <a:endParaRPr sz="2000"/>
          </a:p>
        </p:txBody>
      </p:sp>
      <p:pic>
        <p:nvPicPr>
          <p:cNvPr id="180" name="Google Shape;180;p32"/>
          <p:cNvPicPr preferRelativeResize="0"/>
          <p:nvPr/>
        </p:nvPicPr>
        <p:blipFill>
          <a:blip r:embed="rId3">
            <a:alphaModFix/>
          </a:blip>
          <a:stretch>
            <a:fillRect/>
          </a:stretch>
        </p:blipFill>
        <p:spPr>
          <a:xfrm>
            <a:off x="4724350" y="1170125"/>
            <a:ext cx="4267250" cy="3018191"/>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noFill/>
      </p:bgPr>
    </p:bg>
    <p:spTree>
      <p:nvGrpSpPr>
        <p:cNvPr id="65" name="Shape 65"/>
        <p:cNvGrpSpPr/>
        <p:nvPr/>
      </p:nvGrpSpPr>
      <p:grpSpPr>
        <a:xfrm>
          <a:off x="0" y="0"/>
          <a:ext cx="0" cy="0"/>
          <a:chOff x="0" y="0"/>
          <a:chExt cx="0" cy="0"/>
        </a:xfrm>
      </p:grpSpPr>
      <p:sp>
        <p:nvSpPr>
          <p:cNvPr id="66" name="Google Shape;66;p1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Timers</a:t>
            </a:r>
            <a:endParaRPr/>
          </a:p>
        </p:txBody>
      </p:sp>
      <p:sp>
        <p:nvSpPr>
          <p:cNvPr id="67" name="Google Shape;67;p1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descr="This timer counts down silently until it reaches 0:00, then a police siren sounds to alert you that time is up." id="68" name="Google Shape;68;p15" title="10 Minute Timer">
            <a:hlinkClick r:id="rId3"/>
          </p:cNvPr>
          <p:cNvPicPr preferRelativeResize="0"/>
          <p:nvPr/>
        </p:nvPicPr>
        <p:blipFill>
          <a:blip r:embed="rId4">
            <a:alphaModFix/>
          </a:blip>
          <a:stretch>
            <a:fillRect/>
          </a:stretch>
        </p:blipFill>
        <p:spPr>
          <a:xfrm>
            <a:off x="5935400" y="1068425"/>
            <a:ext cx="2083850" cy="1562900"/>
          </a:xfrm>
          <a:prstGeom prst="rect">
            <a:avLst/>
          </a:prstGeom>
          <a:noFill/>
          <a:ln>
            <a:noFill/>
          </a:ln>
        </p:spPr>
      </p:pic>
      <p:pic>
        <p:nvPicPr>
          <p:cNvPr descr="COUNTDOWN TIMER 2 minute" id="69" name="Google Shape;69;p15" title="2 min COUNTDOWN TIMER ( v 638 ) TIMER with sound  music 4k">
            <a:hlinkClick r:id="rId5"/>
          </p:cNvPr>
          <p:cNvPicPr preferRelativeResize="0"/>
          <p:nvPr/>
        </p:nvPicPr>
        <p:blipFill>
          <a:blip r:embed="rId6">
            <a:alphaModFix/>
          </a:blip>
          <a:stretch>
            <a:fillRect/>
          </a:stretch>
        </p:blipFill>
        <p:spPr>
          <a:xfrm>
            <a:off x="311700" y="1152475"/>
            <a:ext cx="2083850" cy="1562888"/>
          </a:xfrm>
          <a:prstGeom prst="rect">
            <a:avLst/>
          </a:prstGeom>
          <a:noFill/>
          <a:ln>
            <a:noFill/>
          </a:ln>
        </p:spPr>
      </p:pic>
      <p:pic>
        <p:nvPicPr>
          <p:cNvPr descr="To celebrate 100,000 views on my last countdown, I decided to make a brand new one for you to use at your church, youth group, school, or wherever you want!&#10;&#10;Music Used :&#10;TheFatRat - Time Lapse&#10;Tobu - Colors&#10;&#10;Programs used :&#10;Adobe After Effects CC 2014&#10;&#10;Expect more frequent uploads in the future!" id="70" name="Google Shape;70;p15" title="Electric  - 5 Minute Countdown">
            <a:hlinkClick r:id="rId7"/>
          </p:cNvPr>
          <p:cNvPicPr preferRelativeResize="0"/>
          <p:nvPr/>
        </p:nvPicPr>
        <p:blipFill>
          <a:blip r:embed="rId8">
            <a:alphaModFix/>
          </a:blip>
          <a:stretch>
            <a:fillRect/>
          </a:stretch>
        </p:blipFill>
        <p:spPr>
          <a:xfrm>
            <a:off x="2936950" y="1165600"/>
            <a:ext cx="2286000" cy="1714500"/>
          </a:xfrm>
          <a:prstGeom prst="rect">
            <a:avLst/>
          </a:prstGeom>
          <a:noFill/>
          <a:ln>
            <a:noFill/>
          </a:ln>
        </p:spPr>
      </p:pic>
      <p:pic>
        <p:nvPicPr>
          <p:cNvPr descr="20 Minute Timer with Relaxing Music! Calm Music for Peace, Meditation, Sleep for Kids! Countdown Timer! Soft Music for Kids! Timer For Kids with Fun, Motivational, Motivation, Positive, Joyful, Healing, Success, Accomplishment, Inspirational, Relaxing, Winner, Champion, Feel Good Music! Morning, Afternoon, Evening Music! Great for classrooms, youth group, kids, toddlers, babies, children, adults and teens! Instrumental positive energy! It's party, fun, celebration time! Christmas, New Years, Holidays, Spring, Summer, Fall, Winter! Best timer played at home, for classroom, for personal, break time, resting time, sleeping time, school, youth group, recess, gatherings, summer, winter, fall, spring and more! Beautiful background music! Countdown timer online music! Countdown Timer HD! Simple Timer for homework, studying, resting, recess, positive vibes, and all the goodness! Happy! Bright! Cheerful! Wonderful! Jolly, Joy, Joyful! Nice! Great for all ages, kindergarten, elementary, preschool, toddlers, baby, 1st grade, 2nd grader, 3rd grade, middle school, high school, studying, reading, and more! Mindfulness, Bubbles, space, relaxing outdoors and creativity! Here's what's cool about this video: amazing moon, moving clouds, and stress relief music!&#10;&#10;How does the moon cut his hair?&#10;&#10;Eclipse it.&#10;&#10;Thanks again for watching our videos, please subscribe for more cool vids!" id="71" name="Google Shape;71;p15" title="20 Minute Timer with Relaxing Music! Calm Music for Peace, Meditation, Sleep for Kids!">
            <a:hlinkClick r:id="rId9"/>
          </p:cNvPr>
          <p:cNvPicPr preferRelativeResize="0"/>
          <p:nvPr/>
        </p:nvPicPr>
        <p:blipFill>
          <a:blip r:embed="rId10">
            <a:alphaModFix/>
          </a:blip>
          <a:stretch>
            <a:fillRect/>
          </a:stretch>
        </p:blipFill>
        <p:spPr>
          <a:xfrm>
            <a:off x="2936950" y="2977275"/>
            <a:ext cx="2122133" cy="1591600"/>
          </a:xfrm>
          <a:prstGeom prst="rect">
            <a:avLst/>
          </a:prstGeom>
          <a:noFill/>
          <a:ln>
            <a:noFill/>
          </a:ln>
        </p:spPr>
      </p:pic>
      <p:pic>
        <p:nvPicPr>
          <p:cNvPr descr="Full HD 1080p Countdown timer with finishing alarm&#10;&#10;If you enjoy or find useful then please like and subscribe :)." id="72" name="Google Shape;72;p15" title="22 MINUTE - TIMER &amp; ALARM - 1080p - COUNTDOWN">
            <a:hlinkClick r:id="rId11"/>
          </p:cNvPr>
          <p:cNvPicPr preferRelativeResize="0"/>
          <p:nvPr/>
        </p:nvPicPr>
        <p:blipFill>
          <a:blip r:embed="rId12">
            <a:alphaModFix/>
          </a:blip>
          <a:stretch>
            <a:fillRect/>
          </a:stretch>
        </p:blipFill>
        <p:spPr>
          <a:xfrm>
            <a:off x="5783474" y="2817175"/>
            <a:ext cx="2122124" cy="1591587"/>
          </a:xfrm>
          <a:prstGeom prst="rect">
            <a:avLst/>
          </a:prstGeom>
          <a:noFill/>
          <a:ln>
            <a:noFill/>
          </a:ln>
        </p:spPr>
      </p:pic>
      <p:pic>
        <p:nvPicPr>
          <p:cNvPr descr="20 minute timer with alarm.&#10;&#10;20 minuten timer met alarm" id="73" name="Google Shape;73;p15" title="20 Minute Countdown Timer with Alarm">
            <a:hlinkClick r:id="rId13"/>
          </p:cNvPr>
          <p:cNvPicPr preferRelativeResize="0"/>
          <p:nvPr/>
        </p:nvPicPr>
        <p:blipFill>
          <a:blip r:embed="rId14">
            <a:alphaModFix/>
          </a:blip>
          <a:stretch>
            <a:fillRect/>
          </a:stretch>
        </p:blipFill>
        <p:spPr>
          <a:xfrm>
            <a:off x="407875" y="3082850"/>
            <a:ext cx="2083850" cy="1562888"/>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4" name="Shape 184"/>
        <p:cNvGrpSpPr/>
        <p:nvPr/>
      </p:nvGrpSpPr>
      <p:grpSpPr>
        <a:xfrm>
          <a:off x="0" y="0"/>
          <a:ext cx="0" cy="0"/>
          <a:chOff x="0" y="0"/>
          <a:chExt cx="0" cy="0"/>
        </a:xfrm>
      </p:grpSpPr>
      <p:sp>
        <p:nvSpPr>
          <p:cNvPr id="185" name="Google Shape;185;p33"/>
          <p:cNvSpPr txBox="1"/>
          <p:nvPr>
            <p:ph type="title"/>
          </p:nvPr>
        </p:nvSpPr>
        <p:spPr>
          <a:xfrm>
            <a:off x="309800" y="146930"/>
            <a:ext cx="7239000" cy="857400"/>
          </a:xfrm>
          <a:prstGeom prst="rect">
            <a:avLst/>
          </a:prstGeom>
          <a:noFill/>
          <a:ln>
            <a:noFill/>
          </a:ln>
        </p:spPr>
        <p:txBody>
          <a:bodyPr anchorCtr="0" anchor="b" bIns="0" lIns="45700" spcFirstLastPara="1" rIns="45700" wrap="square" tIns="0">
            <a:noAutofit/>
          </a:bodyPr>
          <a:lstStyle/>
          <a:p>
            <a:pPr indent="0" lvl="0" marL="0" rtl="0" algn="l">
              <a:lnSpc>
                <a:spcPct val="100000"/>
              </a:lnSpc>
              <a:spcBef>
                <a:spcPts val="0"/>
              </a:spcBef>
              <a:spcAft>
                <a:spcPts val="0"/>
              </a:spcAft>
              <a:buSzPts val="1800"/>
              <a:buNone/>
            </a:pPr>
            <a:r>
              <a:rPr lang="en">
                <a:solidFill>
                  <a:srgbClr val="000000"/>
                </a:solidFill>
              </a:rPr>
              <a:t>Wrap Up</a:t>
            </a:r>
            <a:endParaRPr>
              <a:solidFill>
                <a:srgbClr val="000000"/>
              </a:solidFill>
            </a:endParaRPr>
          </a:p>
        </p:txBody>
      </p:sp>
      <p:sp>
        <p:nvSpPr>
          <p:cNvPr id="186" name="Google Shape;186;p33"/>
          <p:cNvSpPr txBox="1"/>
          <p:nvPr>
            <p:ph idx="1" type="body"/>
          </p:nvPr>
        </p:nvSpPr>
        <p:spPr>
          <a:xfrm>
            <a:off x="457200" y="1207050"/>
            <a:ext cx="4965600" cy="363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600"/>
              </a:spcBef>
              <a:spcAft>
                <a:spcPts val="0"/>
              </a:spcAft>
              <a:buSzPts val="1314"/>
              <a:buNone/>
            </a:pPr>
            <a:r>
              <a:rPr b="1" lang="en">
                <a:solidFill>
                  <a:srgbClr val="000000"/>
                </a:solidFill>
              </a:rPr>
              <a:t>Role Self Evaluation:</a:t>
            </a:r>
            <a:endParaRPr b="1">
              <a:solidFill>
                <a:srgbClr val="000000"/>
              </a:solidFill>
            </a:endParaRPr>
          </a:p>
          <a:p>
            <a:pPr indent="0" lvl="0" marL="0" rtl="0" algn="l">
              <a:lnSpc>
                <a:spcPct val="100000"/>
              </a:lnSpc>
              <a:spcBef>
                <a:spcPts val="600"/>
              </a:spcBef>
              <a:spcAft>
                <a:spcPts val="0"/>
              </a:spcAft>
              <a:buSzPts val="1314"/>
              <a:buNone/>
            </a:pPr>
            <a:r>
              <a:rPr lang="en">
                <a:solidFill>
                  <a:srgbClr val="000000"/>
                </a:solidFill>
              </a:rPr>
              <a:t>Use the following form </a:t>
            </a:r>
            <a:endParaRPr>
              <a:solidFill>
                <a:srgbClr val="000000"/>
              </a:solidFill>
            </a:endParaRPr>
          </a:p>
          <a:p>
            <a:pPr indent="-312039" lvl="0" marL="457200" rtl="0" algn="l">
              <a:lnSpc>
                <a:spcPct val="100000"/>
              </a:lnSpc>
              <a:spcBef>
                <a:spcPts val="600"/>
              </a:spcBef>
              <a:spcAft>
                <a:spcPts val="0"/>
              </a:spcAft>
              <a:buClr>
                <a:srgbClr val="000000"/>
              </a:buClr>
              <a:buSzPts val="1314"/>
              <a:buChar char="-"/>
            </a:pPr>
            <a:r>
              <a:rPr lang="en">
                <a:solidFill>
                  <a:srgbClr val="000000"/>
                </a:solidFill>
              </a:rPr>
              <a:t>to give yourself a rating</a:t>
            </a:r>
            <a:endParaRPr>
              <a:solidFill>
                <a:srgbClr val="000000"/>
              </a:solidFill>
            </a:endParaRPr>
          </a:p>
          <a:p>
            <a:pPr indent="-312039" lvl="0" marL="457200" rtl="0" algn="l">
              <a:lnSpc>
                <a:spcPct val="100000"/>
              </a:lnSpc>
              <a:spcBef>
                <a:spcPts val="0"/>
              </a:spcBef>
              <a:spcAft>
                <a:spcPts val="0"/>
              </a:spcAft>
              <a:buClr>
                <a:srgbClr val="000000"/>
              </a:buClr>
              <a:buSzPts val="1314"/>
              <a:buChar char="-"/>
            </a:pPr>
            <a:r>
              <a:rPr lang="en">
                <a:solidFill>
                  <a:srgbClr val="000000"/>
                </a:solidFill>
              </a:rPr>
              <a:t>list any information your teacher may need about how your team is working together</a:t>
            </a:r>
            <a:endParaRPr>
              <a:solidFill>
                <a:srgbClr val="000000"/>
              </a:solidFill>
            </a:endParaRPr>
          </a:p>
        </p:txBody>
      </p:sp>
      <p:pic>
        <p:nvPicPr>
          <p:cNvPr id="187" name="Google Shape;187;p33"/>
          <p:cNvPicPr preferRelativeResize="0"/>
          <p:nvPr/>
        </p:nvPicPr>
        <p:blipFill>
          <a:blip r:embed="rId3">
            <a:alphaModFix/>
          </a:blip>
          <a:stretch>
            <a:fillRect/>
          </a:stretch>
        </p:blipFill>
        <p:spPr>
          <a:xfrm>
            <a:off x="5766838" y="1752125"/>
            <a:ext cx="2047875" cy="222885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1" name="Shape 191"/>
        <p:cNvGrpSpPr/>
        <p:nvPr/>
      </p:nvGrpSpPr>
      <p:grpSpPr>
        <a:xfrm>
          <a:off x="0" y="0"/>
          <a:ext cx="0" cy="0"/>
          <a:chOff x="0" y="0"/>
          <a:chExt cx="0" cy="0"/>
        </a:xfrm>
      </p:grpSpPr>
      <p:sp>
        <p:nvSpPr>
          <p:cNvPr id="192" name="Google Shape;192;p34"/>
          <p:cNvSpPr txBox="1"/>
          <p:nvPr>
            <p:ph type="title"/>
          </p:nvPr>
        </p:nvSpPr>
        <p:spPr>
          <a:xfrm>
            <a:off x="457200" y="240030"/>
            <a:ext cx="7239000" cy="8574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t/>
            </a:r>
            <a:endParaRPr/>
          </a:p>
        </p:txBody>
      </p:sp>
      <p:sp>
        <p:nvSpPr>
          <p:cNvPr id="193" name="Google Shape;193;p34"/>
          <p:cNvSpPr txBox="1"/>
          <p:nvPr>
            <p:ph idx="1" type="body"/>
          </p:nvPr>
        </p:nvSpPr>
        <p:spPr>
          <a:xfrm>
            <a:off x="457200" y="1207062"/>
            <a:ext cx="7239000" cy="3634800"/>
          </a:xfrm>
          <a:prstGeom prst="rect">
            <a:avLst/>
          </a:prstGeom>
        </p:spPr>
        <p:txBody>
          <a:bodyPr anchorCtr="0" anchor="t" bIns="45700" lIns="91425" spcFirstLastPara="1" rIns="91425" wrap="square" tIns="45700">
            <a:noAutofit/>
          </a:bodyPr>
          <a:lstStyle/>
          <a:p>
            <a:pPr indent="0" lvl="0" marL="0" rtl="0" algn="l">
              <a:spcBef>
                <a:spcPts val="600"/>
              </a:spcBef>
              <a:spcAft>
                <a:spcPts val="1600"/>
              </a:spcAft>
              <a:buNone/>
            </a:pPr>
            <a:r>
              <a:t/>
            </a:r>
            <a:endParaRPr/>
          </a:p>
        </p:txBody>
      </p:sp>
      <p:pic>
        <p:nvPicPr>
          <p:cNvPr id="194" name="Google Shape;194;p34"/>
          <p:cNvPicPr preferRelativeResize="0"/>
          <p:nvPr/>
        </p:nvPicPr>
        <p:blipFill rotWithShape="1">
          <a:blip r:embed="rId3">
            <a:alphaModFix/>
          </a:blip>
          <a:srcRect b="0" l="0" r="0" t="0"/>
          <a:stretch/>
        </p:blipFill>
        <p:spPr>
          <a:xfrm>
            <a:off x="216925" y="0"/>
            <a:ext cx="8015601" cy="5143501"/>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8" name="Shape 198"/>
        <p:cNvGrpSpPr/>
        <p:nvPr/>
      </p:nvGrpSpPr>
      <p:grpSpPr>
        <a:xfrm>
          <a:off x="0" y="0"/>
          <a:ext cx="0" cy="0"/>
          <a:chOff x="0" y="0"/>
          <a:chExt cx="0" cy="0"/>
        </a:xfrm>
      </p:grpSpPr>
      <p:sp>
        <p:nvSpPr>
          <p:cNvPr id="199" name="Google Shape;199;p35"/>
          <p:cNvSpPr txBox="1"/>
          <p:nvPr>
            <p:ph type="title"/>
          </p:nvPr>
        </p:nvSpPr>
        <p:spPr>
          <a:xfrm>
            <a:off x="457200" y="240030"/>
            <a:ext cx="7239000" cy="8574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rPr lang="en"/>
              <a:t>Project Reflection</a:t>
            </a:r>
            <a:endParaRPr/>
          </a:p>
        </p:txBody>
      </p:sp>
      <p:sp>
        <p:nvSpPr>
          <p:cNvPr id="200" name="Google Shape;200;p35"/>
          <p:cNvSpPr txBox="1"/>
          <p:nvPr>
            <p:ph idx="1" type="body"/>
          </p:nvPr>
        </p:nvSpPr>
        <p:spPr>
          <a:xfrm>
            <a:off x="457200" y="1207051"/>
            <a:ext cx="3174900" cy="3406200"/>
          </a:xfrm>
          <a:prstGeom prst="rect">
            <a:avLst/>
          </a:prstGeom>
        </p:spPr>
        <p:txBody>
          <a:bodyPr anchorCtr="0" anchor="t" bIns="45700" lIns="91425" spcFirstLastPara="1" rIns="91425" wrap="square" tIns="45700">
            <a:noAutofit/>
          </a:bodyPr>
          <a:lstStyle/>
          <a:p>
            <a:pPr indent="0" lvl="0" marL="0" rtl="0" algn="l">
              <a:spcBef>
                <a:spcPts val="600"/>
              </a:spcBef>
              <a:spcAft>
                <a:spcPts val="0"/>
              </a:spcAft>
              <a:buNone/>
            </a:pPr>
            <a:r>
              <a:rPr lang="en"/>
              <a:t>Think about the last few weeks. </a:t>
            </a:r>
            <a:endParaRPr/>
          </a:p>
          <a:p>
            <a:pPr indent="0" lvl="0" marL="0" rtl="0" algn="l">
              <a:spcBef>
                <a:spcPts val="1600"/>
              </a:spcBef>
              <a:spcAft>
                <a:spcPts val="0"/>
              </a:spcAft>
              <a:buNone/>
            </a:pPr>
            <a:r>
              <a:rPr lang="en"/>
              <a:t>How did you experience this PBL?</a:t>
            </a:r>
            <a:endParaRPr/>
          </a:p>
          <a:p>
            <a:pPr indent="0" lvl="0" marL="0" rtl="0" algn="l">
              <a:spcBef>
                <a:spcPts val="1600"/>
              </a:spcBef>
              <a:spcAft>
                <a:spcPts val="0"/>
              </a:spcAft>
              <a:buNone/>
            </a:pPr>
            <a:r>
              <a:rPr lang="en"/>
              <a:t>What are your thoughts on this?</a:t>
            </a:r>
            <a:endParaRPr/>
          </a:p>
          <a:p>
            <a:pPr indent="0" lvl="0" marL="0" rtl="0" algn="l">
              <a:spcBef>
                <a:spcPts val="1600"/>
              </a:spcBef>
              <a:spcAft>
                <a:spcPts val="1600"/>
              </a:spcAft>
              <a:buNone/>
            </a:pPr>
            <a:r>
              <a:rPr lang="en"/>
              <a:t>Complete the Self-Reflection on your own.</a:t>
            </a:r>
            <a:endParaRPr/>
          </a:p>
        </p:txBody>
      </p:sp>
      <p:pic>
        <p:nvPicPr>
          <p:cNvPr id="201" name="Google Shape;201;p35"/>
          <p:cNvPicPr preferRelativeResize="0"/>
          <p:nvPr/>
        </p:nvPicPr>
        <p:blipFill>
          <a:blip r:embed="rId3">
            <a:alphaModFix/>
          </a:blip>
          <a:stretch>
            <a:fillRect/>
          </a:stretch>
        </p:blipFill>
        <p:spPr>
          <a:xfrm>
            <a:off x="3788213" y="28463"/>
            <a:ext cx="5267325" cy="49625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7" name="Shape 77"/>
        <p:cNvGrpSpPr/>
        <p:nvPr/>
      </p:nvGrpSpPr>
      <p:grpSpPr>
        <a:xfrm>
          <a:off x="0" y="0"/>
          <a:ext cx="0" cy="0"/>
          <a:chOff x="0" y="0"/>
          <a:chExt cx="0" cy="0"/>
        </a:xfrm>
      </p:grpSpPr>
      <p:sp>
        <p:nvSpPr>
          <p:cNvPr id="78" name="Google Shape;78;p16"/>
          <p:cNvSpPr txBox="1"/>
          <p:nvPr>
            <p:ph type="title"/>
          </p:nvPr>
        </p:nvSpPr>
        <p:spPr>
          <a:xfrm>
            <a:off x="457200" y="218530"/>
            <a:ext cx="7239000" cy="857400"/>
          </a:xfrm>
          <a:prstGeom prst="rect">
            <a:avLst/>
          </a:prstGeom>
          <a:noFill/>
        </p:spPr>
        <p:txBody>
          <a:bodyPr anchorCtr="0" anchor="b" bIns="0" lIns="45700" spcFirstLastPara="1" rIns="45700" wrap="square" tIns="0">
            <a:noAutofit/>
          </a:bodyPr>
          <a:lstStyle/>
          <a:p>
            <a:pPr indent="0" lvl="0" marL="0" rtl="0" algn="l">
              <a:spcBef>
                <a:spcPts val="0"/>
              </a:spcBef>
              <a:spcAft>
                <a:spcPts val="0"/>
              </a:spcAft>
              <a:buNone/>
            </a:pPr>
            <a:r>
              <a:rPr lang="en" u="sng">
                <a:solidFill>
                  <a:srgbClr val="000000"/>
                </a:solidFill>
              </a:rPr>
              <a:t>Objectives</a:t>
            </a:r>
            <a:endParaRPr u="sng">
              <a:solidFill>
                <a:srgbClr val="000000"/>
              </a:solidFill>
            </a:endParaRPr>
          </a:p>
        </p:txBody>
      </p:sp>
      <p:sp>
        <p:nvSpPr>
          <p:cNvPr id="79" name="Google Shape;79;p16"/>
          <p:cNvSpPr txBox="1"/>
          <p:nvPr>
            <p:ph idx="1" type="body"/>
          </p:nvPr>
        </p:nvSpPr>
        <p:spPr>
          <a:xfrm>
            <a:off x="457200" y="1207062"/>
            <a:ext cx="7239000" cy="363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b="1" lang="en" sz="1600" u="sng">
                <a:solidFill>
                  <a:srgbClr val="000000"/>
                </a:solidFill>
              </a:rPr>
              <a:t>Learning objective(s): Students will</a:t>
            </a:r>
            <a:endParaRPr b="1" sz="1600" u="sng">
              <a:solidFill>
                <a:srgbClr val="000000"/>
              </a:solidFill>
            </a:endParaRPr>
          </a:p>
          <a:p>
            <a:pPr indent="-361950" lvl="0" marL="457200" rtl="0" algn="l">
              <a:lnSpc>
                <a:spcPct val="100000"/>
              </a:lnSpc>
              <a:spcBef>
                <a:spcPts val="1600"/>
              </a:spcBef>
              <a:spcAft>
                <a:spcPts val="0"/>
              </a:spcAft>
              <a:buClr>
                <a:srgbClr val="000000"/>
              </a:buClr>
              <a:buSzPts val="2100"/>
              <a:buChar char="●"/>
            </a:pPr>
            <a:r>
              <a:rPr lang="en" sz="1600">
                <a:solidFill>
                  <a:srgbClr val="000000"/>
                </a:solidFill>
              </a:rPr>
              <a:t>.Students will work collaboratively to develop a proposal based on their research of health needs and services.</a:t>
            </a:r>
            <a:endParaRPr sz="2100">
              <a:solidFill>
                <a:srgbClr val="000000"/>
              </a:solidFill>
            </a:endParaRPr>
          </a:p>
          <a:p>
            <a:pPr indent="0" lvl="0" marL="0" rtl="0" algn="l">
              <a:spcBef>
                <a:spcPts val="0"/>
              </a:spcBef>
              <a:spcAft>
                <a:spcPts val="0"/>
              </a:spcAft>
              <a:buNone/>
            </a:pPr>
            <a:r>
              <a:t/>
            </a:r>
            <a:endParaRPr b="1" sz="1300">
              <a:solidFill>
                <a:srgbClr val="000000"/>
              </a:solidFill>
            </a:endParaRPr>
          </a:p>
          <a:p>
            <a:pPr indent="0" lvl="0" marL="0" rtl="0" algn="l">
              <a:spcBef>
                <a:spcPts val="1600"/>
              </a:spcBef>
              <a:spcAft>
                <a:spcPts val="0"/>
              </a:spcAft>
              <a:buNone/>
            </a:pPr>
            <a:r>
              <a:rPr b="1" lang="en" sz="1600" u="sng">
                <a:solidFill>
                  <a:srgbClr val="000000"/>
                </a:solidFill>
              </a:rPr>
              <a:t>Language</a:t>
            </a:r>
            <a:r>
              <a:rPr b="1" lang="en" sz="1600" u="sng">
                <a:solidFill>
                  <a:srgbClr val="000000"/>
                </a:solidFill>
              </a:rPr>
              <a:t> Objective: Students will</a:t>
            </a:r>
            <a:endParaRPr b="1" sz="1600" u="sng">
              <a:solidFill>
                <a:srgbClr val="000000"/>
              </a:solidFill>
            </a:endParaRPr>
          </a:p>
          <a:p>
            <a:pPr indent="-361950" lvl="0" marL="914400" rtl="0" algn="l">
              <a:lnSpc>
                <a:spcPct val="100000"/>
              </a:lnSpc>
              <a:spcBef>
                <a:spcPts val="1600"/>
              </a:spcBef>
              <a:spcAft>
                <a:spcPts val="0"/>
              </a:spcAft>
              <a:buClr>
                <a:srgbClr val="000000"/>
              </a:buClr>
              <a:buSzPts val="2100"/>
              <a:buChar char="●"/>
            </a:pPr>
            <a:r>
              <a:rPr lang="en" sz="1600">
                <a:solidFill>
                  <a:srgbClr val="000000"/>
                </a:solidFill>
              </a:rPr>
              <a:t>Create a list of resources and health services. </a:t>
            </a:r>
            <a:endParaRPr sz="1600">
              <a:solidFill>
                <a:srgbClr val="000000"/>
              </a:solidFill>
            </a:endParaRPr>
          </a:p>
          <a:p>
            <a:pPr indent="-361950" lvl="0" marL="914400" rtl="0" algn="l">
              <a:lnSpc>
                <a:spcPct val="100000"/>
              </a:lnSpc>
              <a:spcBef>
                <a:spcPts val="0"/>
              </a:spcBef>
              <a:spcAft>
                <a:spcPts val="0"/>
              </a:spcAft>
              <a:buClr>
                <a:srgbClr val="000000"/>
              </a:buClr>
              <a:buSzPts val="2100"/>
              <a:buChar char="●"/>
            </a:pPr>
            <a:r>
              <a:rPr lang="en" sz="1600">
                <a:solidFill>
                  <a:srgbClr val="000000"/>
                </a:solidFill>
              </a:rPr>
              <a:t>Complete a proposal template.</a:t>
            </a:r>
            <a:endParaRPr sz="1600">
              <a:solidFill>
                <a:srgbClr val="000000"/>
              </a:solidFill>
            </a:endParaRPr>
          </a:p>
          <a:p>
            <a:pPr indent="-361950" lvl="0" marL="914400" rtl="0" algn="l">
              <a:lnSpc>
                <a:spcPct val="100000"/>
              </a:lnSpc>
              <a:spcBef>
                <a:spcPts val="0"/>
              </a:spcBef>
              <a:spcAft>
                <a:spcPts val="0"/>
              </a:spcAft>
              <a:buClr>
                <a:srgbClr val="000000"/>
              </a:buClr>
              <a:buSzPts val="2100"/>
              <a:buChar char="●"/>
            </a:pPr>
            <a:r>
              <a:rPr lang="en" sz="1600">
                <a:solidFill>
                  <a:srgbClr val="000000"/>
                </a:solidFill>
              </a:rPr>
              <a:t>Complete a rubric scoring their proposal.</a:t>
            </a:r>
            <a:endParaRPr sz="1600">
              <a:solidFill>
                <a:srgbClr val="000000"/>
              </a:solidFill>
            </a:endParaRPr>
          </a:p>
          <a:p>
            <a:pPr indent="-361950" lvl="0" marL="914400" rtl="0" algn="l">
              <a:lnSpc>
                <a:spcPct val="100000"/>
              </a:lnSpc>
              <a:spcBef>
                <a:spcPts val="0"/>
              </a:spcBef>
              <a:spcAft>
                <a:spcPts val="0"/>
              </a:spcAft>
              <a:buClr>
                <a:srgbClr val="000000"/>
              </a:buClr>
              <a:buSzPts val="2100"/>
              <a:buChar char="●"/>
            </a:pPr>
            <a:r>
              <a:rPr lang="en" sz="1600">
                <a:solidFill>
                  <a:srgbClr val="000000"/>
                </a:solidFill>
              </a:rPr>
              <a:t>Orally present their outcome to class.</a:t>
            </a:r>
            <a:endParaRPr sz="2100">
              <a:solidFill>
                <a:srgbClr val="000000"/>
              </a:solidFill>
            </a:endParaRPr>
          </a:p>
          <a:p>
            <a:pPr indent="0" lvl="0" marL="0" rtl="0" algn="l">
              <a:spcBef>
                <a:spcPts val="600"/>
              </a:spcBef>
              <a:spcAft>
                <a:spcPts val="160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3" name="Shape 83"/>
        <p:cNvGrpSpPr/>
        <p:nvPr/>
      </p:nvGrpSpPr>
      <p:grpSpPr>
        <a:xfrm>
          <a:off x="0" y="0"/>
          <a:ext cx="0" cy="0"/>
          <a:chOff x="0" y="0"/>
          <a:chExt cx="0" cy="0"/>
        </a:xfrm>
      </p:grpSpPr>
      <p:sp>
        <p:nvSpPr>
          <p:cNvPr id="84" name="Google Shape;84;p17"/>
          <p:cNvSpPr txBox="1"/>
          <p:nvPr>
            <p:ph idx="1" type="body"/>
          </p:nvPr>
        </p:nvSpPr>
        <p:spPr>
          <a:xfrm>
            <a:off x="320975" y="547350"/>
            <a:ext cx="4410900" cy="4048800"/>
          </a:xfrm>
          <a:prstGeom prst="rect">
            <a:avLst/>
          </a:prstGeom>
          <a:noFill/>
          <a:ln>
            <a:noFill/>
          </a:ln>
        </p:spPr>
        <p:txBody>
          <a:bodyPr anchorCtr="0" anchor="t" bIns="34275" lIns="68575" spcFirstLastPara="1" rIns="68575" wrap="square" tIns="34275">
            <a:noAutofit/>
          </a:bodyPr>
          <a:lstStyle/>
          <a:p>
            <a:pPr indent="-254000" lvl="0" marL="254000" marR="0" rtl="0" algn="ctr">
              <a:spcBef>
                <a:spcPts val="0"/>
              </a:spcBef>
              <a:spcAft>
                <a:spcPts val="0"/>
              </a:spcAft>
              <a:buClr>
                <a:schemeClr val="accent1"/>
              </a:buClr>
              <a:buSzPts val="2400"/>
              <a:buFont typeface="Noto Sans Symbols"/>
              <a:buChar char="▶"/>
            </a:pPr>
            <a:r>
              <a:rPr lang="en" sz="2700">
                <a:solidFill>
                  <a:srgbClr val="000000"/>
                </a:solidFill>
              </a:rPr>
              <a:t>Group Norms</a:t>
            </a:r>
            <a:endParaRPr sz="2700">
              <a:solidFill>
                <a:srgbClr val="000000"/>
              </a:solidFill>
            </a:endParaRPr>
          </a:p>
          <a:p>
            <a:pPr indent="-165100" lvl="0" marL="254000" marR="0" rtl="0" algn="l">
              <a:spcBef>
                <a:spcPts val="800"/>
              </a:spcBef>
              <a:spcAft>
                <a:spcPts val="0"/>
              </a:spcAft>
              <a:buClr>
                <a:schemeClr val="accent1"/>
              </a:buClr>
              <a:buSzPts val="1400"/>
              <a:buFont typeface="Noto Sans Symbols"/>
              <a:buNone/>
            </a:pPr>
            <a:r>
              <a:rPr lang="en">
                <a:solidFill>
                  <a:schemeClr val="dk1"/>
                </a:solidFill>
                <a:latin typeface="Trebuchet MS"/>
                <a:ea typeface="Trebuchet MS"/>
                <a:cs typeface="Trebuchet MS"/>
                <a:sym typeface="Trebuchet MS"/>
              </a:rPr>
              <a:t>As a group turn and talk to review your group norms you agreed to.  Make adjustments as needed. </a:t>
            </a:r>
            <a:endParaRPr b="0" i="0" sz="1800" u="none" cap="none" strike="noStrike">
              <a:solidFill>
                <a:schemeClr val="dk1"/>
              </a:solidFill>
              <a:latin typeface="Trebuchet MS"/>
              <a:ea typeface="Trebuchet MS"/>
              <a:cs typeface="Trebuchet MS"/>
              <a:sym typeface="Trebuchet MS"/>
            </a:endParaRPr>
          </a:p>
        </p:txBody>
      </p:sp>
      <p:pic>
        <p:nvPicPr>
          <p:cNvPr id="85" name="Google Shape;85;p17"/>
          <p:cNvPicPr preferRelativeResize="0"/>
          <p:nvPr/>
        </p:nvPicPr>
        <p:blipFill rotWithShape="1">
          <a:blip r:embed="rId3">
            <a:alphaModFix/>
          </a:blip>
          <a:srcRect b="0" l="0" r="10071" t="0"/>
          <a:stretch/>
        </p:blipFill>
        <p:spPr>
          <a:xfrm>
            <a:off x="4960475" y="308890"/>
            <a:ext cx="3429150" cy="453516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9" name="Shape 89"/>
        <p:cNvGrpSpPr/>
        <p:nvPr/>
      </p:nvGrpSpPr>
      <p:grpSpPr>
        <a:xfrm>
          <a:off x="0" y="0"/>
          <a:ext cx="0" cy="0"/>
          <a:chOff x="0" y="0"/>
          <a:chExt cx="0" cy="0"/>
        </a:xfrm>
      </p:grpSpPr>
      <p:sp>
        <p:nvSpPr>
          <p:cNvPr id="90" name="Google Shape;90;p18"/>
          <p:cNvSpPr txBox="1"/>
          <p:nvPr>
            <p:ph type="title"/>
          </p:nvPr>
        </p:nvSpPr>
        <p:spPr>
          <a:xfrm>
            <a:off x="457200" y="240030"/>
            <a:ext cx="7239000" cy="8574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rPr lang="en"/>
              <a:t>Group Roles</a:t>
            </a:r>
            <a:endParaRPr/>
          </a:p>
        </p:txBody>
      </p:sp>
      <p:sp>
        <p:nvSpPr>
          <p:cNvPr id="91" name="Google Shape;91;p18"/>
          <p:cNvSpPr txBox="1"/>
          <p:nvPr>
            <p:ph idx="1" type="body"/>
          </p:nvPr>
        </p:nvSpPr>
        <p:spPr>
          <a:xfrm>
            <a:off x="457200" y="1207062"/>
            <a:ext cx="7239000" cy="3634800"/>
          </a:xfrm>
          <a:prstGeom prst="rect">
            <a:avLst/>
          </a:prstGeom>
        </p:spPr>
        <p:txBody>
          <a:bodyPr anchorCtr="0" anchor="t" bIns="45700" lIns="91425" spcFirstLastPara="1" rIns="91425" wrap="square" tIns="45700">
            <a:noAutofit/>
          </a:bodyPr>
          <a:lstStyle/>
          <a:p>
            <a:pPr indent="-381000" lvl="0" marL="457200" rtl="0" algn="l">
              <a:spcBef>
                <a:spcPts val="600"/>
              </a:spcBef>
              <a:spcAft>
                <a:spcPts val="0"/>
              </a:spcAft>
              <a:buClr>
                <a:srgbClr val="000000"/>
              </a:buClr>
              <a:buSzPts val="2400"/>
              <a:buAutoNum type="arabicPeriod"/>
            </a:pPr>
            <a:r>
              <a:rPr lang="en" sz="2400">
                <a:solidFill>
                  <a:srgbClr val="000000"/>
                </a:solidFill>
              </a:rPr>
              <a:t>Review roles - how were roles assigned last time?</a:t>
            </a:r>
            <a:endParaRPr sz="2400">
              <a:solidFill>
                <a:srgbClr val="000000"/>
              </a:solidFill>
            </a:endParaRPr>
          </a:p>
          <a:p>
            <a:pPr indent="-381000" lvl="0" marL="457200" rtl="0" algn="l">
              <a:spcBef>
                <a:spcPts val="0"/>
              </a:spcBef>
              <a:spcAft>
                <a:spcPts val="0"/>
              </a:spcAft>
              <a:buClr>
                <a:srgbClr val="000000"/>
              </a:buClr>
              <a:buSzPts val="2400"/>
              <a:buAutoNum type="arabicPeriod"/>
            </a:pPr>
            <a:r>
              <a:rPr lang="en" sz="2400">
                <a:solidFill>
                  <a:srgbClr val="000000"/>
                </a:solidFill>
              </a:rPr>
              <a:t>Pick new roles - different from last time: which one would suit you better?</a:t>
            </a:r>
            <a:endParaRPr sz="2400">
              <a:solidFill>
                <a:srgbClr val="000000"/>
              </a:solidFill>
            </a:endParaRPr>
          </a:p>
          <a:p>
            <a:pPr indent="0" lvl="0" marL="457200" rtl="0" algn="l">
              <a:spcBef>
                <a:spcPts val="1600"/>
              </a:spcBef>
              <a:spcAft>
                <a:spcPts val="1600"/>
              </a:spcAft>
              <a:buNone/>
            </a:pPr>
            <a:r>
              <a:t/>
            </a:r>
            <a:endParaRPr/>
          </a:p>
        </p:txBody>
      </p:sp>
      <p:pic>
        <p:nvPicPr>
          <p:cNvPr descr="To celebrate 100,000 views on my last countdown, I decided to make a brand new one for you to use at your church, youth group, school, or wherever you want!&#10;&#10;Music Used :&#10;TheFatRat - Time Lapse&#10;Tobu - Colors&#10;&#10;Programs used :&#10;Adobe After Effects CC 2014&#10;&#10;Expect more frequent uploads in the future!" id="92" name="Google Shape;92;p18" title="Electric  - 5 Minute Countdown">
            <a:hlinkClick r:id="rId3"/>
          </p:cNvPr>
          <p:cNvPicPr preferRelativeResize="0"/>
          <p:nvPr/>
        </p:nvPicPr>
        <p:blipFill>
          <a:blip r:embed="rId4">
            <a:alphaModFix/>
          </a:blip>
          <a:stretch>
            <a:fillRect/>
          </a:stretch>
        </p:blipFill>
        <p:spPr>
          <a:xfrm>
            <a:off x="6629075" y="3287700"/>
            <a:ext cx="2286000" cy="17145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6" name="Shape 96"/>
        <p:cNvGrpSpPr/>
        <p:nvPr/>
      </p:nvGrpSpPr>
      <p:grpSpPr>
        <a:xfrm>
          <a:off x="0" y="0"/>
          <a:ext cx="0" cy="0"/>
          <a:chOff x="0" y="0"/>
          <a:chExt cx="0" cy="0"/>
        </a:xfrm>
      </p:grpSpPr>
      <p:sp>
        <p:nvSpPr>
          <p:cNvPr id="97" name="Google Shape;97;p1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Lesson 5 Overview</a:t>
            </a:r>
            <a:endParaRPr/>
          </a:p>
        </p:txBody>
      </p:sp>
      <p:sp>
        <p:nvSpPr>
          <p:cNvPr id="98" name="Google Shape;98;p19"/>
          <p:cNvSpPr txBox="1"/>
          <p:nvPr/>
        </p:nvSpPr>
        <p:spPr>
          <a:xfrm>
            <a:off x="311700" y="1390200"/>
            <a:ext cx="83145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200">
                <a:solidFill>
                  <a:schemeClr val="dk1"/>
                </a:solidFill>
              </a:rPr>
              <a:t>Problem Statement:</a:t>
            </a:r>
            <a:r>
              <a:rPr b="1" lang="en" sz="1500">
                <a:solidFill>
                  <a:schemeClr val="dk1"/>
                </a:solidFill>
              </a:rPr>
              <a:t> </a:t>
            </a:r>
            <a:endParaRPr b="1" sz="1500">
              <a:solidFill>
                <a:schemeClr val="dk1"/>
              </a:solidFill>
            </a:endParaRPr>
          </a:p>
          <a:p>
            <a:pPr indent="0" lvl="0" marL="0" rtl="0" algn="l">
              <a:spcBef>
                <a:spcPts val="0"/>
              </a:spcBef>
              <a:spcAft>
                <a:spcPts val="0"/>
              </a:spcAft>
              <a:buClr>
                <a:schemeClr val="dk1"/>
              </a:buClr>
              <a:buSzPts val="1100"/>
              <a:buFont typeface="Arial"/>
              <a:buNone/>
            </a:pPr>
            <a:r>
              <a:rPr lang="en" sz="1600">
                <a:solidFill>
                  <a:schemeClr val="dk1"/>
                </a:solidFill>
              </a:rPr>
              <a:t>How will resources and services be delivered to at risk groups in Lynnwood with in the parameters of the city or council budget?</a:t>
            </a:r>
            <a:endParaRPr sz="2100">
              <a:solidFill>
                <a:schemeClr val="dk1"/>
              </a:solidFill>
            </a:endParaRPr>
          </a:p>
          <a:p>
            <a:pPr indent="0" lvl="0" marL="0" rtl="0" algn="l">
              <a:spcBef>
                <a:spcPts val="0"/>
              </a:spcBef>
              <a:spcAft>
                <a:spcPts val="0"/>
              </a:spcAft>
              <a:buNone/>
            </a:pPr>
            <a:r>
              <a:t/>
            </a:r>
            <a:endParaRPr sz="1600">
              <a:solidFill>
                <a:schemeClr val="dk1"/>
              </a:solidFill>
            </a:endParaRPr>
          </a:p>
          <a:p>
            <a:pPr indent="0" lvl="0" marL="0" rtl="0" algn="l">
              <a:spcBef>
                <a:spcPts val="0"/>
              </a:spcBef>
              <a:spcAft>
                <a:spcPts val="0"/>
              </a:spcAft>
              <a:buNone/>
            </a:pPr>
            <a:r>
              <a:t/>
            </a:r>
            <a:endParaRPr sz="1600">
              <a:solidFill>
                <a:schemeClr val="dk1"/>
              </a:solidFill>
            </a:endParaRPr>
          </a:p>
          <a:p>
            <a:pPr indent="0" lvl="0" marL="0" rtl="0" algn="l">
              <a:spcBef>
                <a:spcPts val="0"/>
              </a:spcBef>
              <a:spcAft>
                <a:spcPts val="0"/>
              </a:spcAft>
              <a:buNone/>
            </a:pPr>
            <a:r>
              <a:rPr b="1" lang="en" sz="2200">
                <a:solidFill>
                  <a:schemeClr val="dk1"/>
                </a:solidFill>
              </a:rPr>
              <a:t>Learning Activities:</a:t>
            </a:r>
            <a:r>
              <a:rPr b="1" lang="en" sz="1500">
                <a:solidFill>
                  <a:schemeClr val="dk1"/>
                </a:solidFill>
              </a:rPr>
              <a:t> </a:t>
            </a:r>
            <a:endParaRPr b="1" sz="1500">
              <a:solidFill>
                <a:schemeClr val="dk1"/>
              </a:solidFill>
            </a:endParaRPr>
          </a:p>
          <a:p>
            <a:pPr indent="-317500" lvl="0" marL="457200" rtl="0" algn="l">
              <a:spcBef>
                <a:spcPts val="0"/>
              </a:spcBef>
              <a:spcAft>
                <a:spcPts val="0"/>
              </a:spcAft>
              <a:buClr>
                <a:schemeClr val="dk1"/>
              </a:buClr>
              <a:buSzPts val="1400"/>
              <a:buAutoNum type="arabicPeriod"/>
            </a:pPr>
            <a:r>
              <a:rPr lang="en">
                <a:solidFill>
                  <a:schemeClr val="dk1"/>
                </a:solidFill>
              </a:rPr>
              <a:t>Develop a proposal  based on the research of health needs and services</a:t>
            </a:r>
            <a:endParaRPr>
              <a:solidFill>
                <a:schemeClr val="dk1"/>
              </a:solidFill>
            </a:endParaRPr>
          </a:p>
          <a:p>
            <a:pPr indent="-317500" lvl="0" marL="457200" rtl="0" algn="l">
              <a:spcBef>
                <a:spcPts val="0"/>
              </a:spcBef>
              <a:spcAft>
                <a:spcPts val="0"/>
              </a:spcAft>
              <a:buClr>
                <a:schemeClr val="dk1"/>
              </a:buClr>
              <a:buSzPts val="1400"/>
              <a:buAutoNum type="arabicPeriod"/>
            </a:pPr>
            <a:r>
              <a:rPr lang="en">
                <a:solidFill>
                  <a:schemeClr val="dk1"/>
                </a:solidFill>
              </a:rPr>
              <a:t>Prepare presentation of project proposal to deliver to the city of Lynnwood. </a:t>
            </a:r>
            <a:endParaRPr sz="1600">
              <a:solidFill>
                <a:schemeClr val="dk1"/>
              </a:solidFill>
            </a:endParaRPr>
          </a:p>
          <a:p>
            <a:pPr indent="0" lvl="0" marL="0" rtl="0" algn="l">
              <a:spcBef>
                <a:spcPts val="0"/>
              </a:spcBef>
              <a:spcAft>
                <a:spcPts val="0"/>
              </a:spcAft>
              <a:buNone/>
            </a:pPr>
            <a:r>
              <a:t/>
            </a:r>
            <a:endParaRPr sz="1500">
              <a:solidFill>
                <a:schemeClr val="dk1"/>
              </a:solidFill>
            </a:endParaRPr>
          </a:p>
          <a:p>
            <a:pPr indent="0" lvl="0" marL="0" rtl="0" algn="l">
              <a:spcBef>
                <a:spcPts val="0"/>
              </a:spcBef>
              <a:spcAft>
                <a:spcPts val="0"/>
              </a:spcAft>
              <a:buClr>
                <a:schemeClr val="dk1"/>
              </a:buClr>
              <a:buSzPts val="1100"/>
              <a:buFont typeface="Arial"/>
              <a:buNone/>
            </a:pPr>
            <a:r>
              <a:t/>
            </a:r>
            <a:endParaRPr sz="1500">
              <a:solidFill>
                <a:schemeClr val="dk1"/>
              </a:solidFill>
            </a:endParaRPr>
          </a:p>
          <a:p>
            <a:pPr indent="0" lvl="0" marL="0" rtl="0" algn="l">
              <a:spcBef>
                <a:spcPts val="0"/>
              </a:spcBef>
              <a:spcAft>
                <a:spcPts val="0"/>
              </a:spcAft>
              <a:buNone/>
            </a:pPr>
            <a:r>
              <a:t/>
            </a:r>
            <a:endParaRPr sz="2400">
              <a:solidFill>
                <a:srgbClr val="FF00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2" name="Shape 102"/>
        <p:cNvGrpSpPr/>
        <p:nvPr/>
      </p:nvGrpSpPr>
      <p:grpSpPr>
        <a:xfrm>
          <a:off x="0" y="0"/>
          <a:ext cx="0" cy="0"/>
          <a:chOff x="0" y="0"/>
          <a:chExt cx="0" cy="0"/>
        </a:xfrm>
      </p:grpSpPr>
      <p:sp>
        <p:nvSpPr>
          <p:cNvPr id="103" name="Google Shape;103;p20"/>
          <p:cNvSpPr txBox="1"/>
          <p:nvPr>
            <p:ph type="title"/>
          </p:nvPr>
        </p:nvSpPr>
        <p:spPr>
          <a:xfrm>
            <a:off x="311700" y="445025"/>
            <a:ext cx="8520600" cy="1063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Review </a:t>
            </a:r>
            <a:r>
              <a:rPr lang="en"/>
              <a:t>Research</a:t>
            </a:r>
            <a:r>
              <a:rPr lang="en"/>
              <a:t> Outcomes </a:t>
            </a:r>
            <a:endParaRPr/>
          </a:p>
        </p:txBody>
      </p:sp>
      <p:sp>
        <p:nvSpPr>
          <p:cNvPr id="104" name="Google Shape;104;p20"/>
          <p:cNvSpPr txBox="1"/>
          <p:nvPr>
            <p:ph idx="1" type="body"/>
          </p:nvPr>
        </p:nvSpPr>
        <p:spPr>
          <a:xfrm>
            <a:off x="311700" y="1508825"/>
            <a:ext cx="7998300" cy="2854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000">
                <a:solidFill>
                  <a:srgbClr val="000000"/>
                </a:solidFill>
              </a:rPr>
              <a:t>Review the outcome from your research.</a:t>
            </a:r>
            <a:endParaRPr b="1" sz="2000">
              <a:solidFill>
                <a:srgbClr val="000000"/>
              </a:solidFill>
            </a:endParaRPr>
          </a:p>
          <a:p>
            <a:pPr indent="0" lvl="0" marL="0" rtl="0" algn="l">
              <a:spcBef>
                <a:spcPts val="1600"/>
              </a:spcBef>
              <a:spcAft>
                <a:spcPts val="0"/>
              </a:spcAft>
              <a:buNone/>
            </a:pPr>
            <a:r>
              <a:rPr b="1" lang="en" sz="2000">
                <a:solidFill>
                  <a:srgbClr val="000000"/>
                </a:solidFill>
              </a:rPr>
              <a:t> At your tables discuss the most pressing needs for each determinant. </a:t>
            </a:r>
            <a:endParaRPr sz="2000">
              <a:solidFill>
                <a:srgbClr val="000000"/>
              </a:solidFill>
            </a:endParaRPr>
          </a:p>
          <a:p>
            <a:pPr indent="0" lvl="0" marL="0" rtl="0" algn="l">
              <a:spcBef>
                <a:spcPts val="1600"/>
              </a:spcBef>
              <a:spcAft>
                <a:spcPts val="1600"/>
              </a:spcAft>
              <a:buNone/>
            </a:pPr>
            <a:r>
              <a:rPr lang="en"/>
              <a:t>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8" name="Shape 108"/>
        <p:cNvGrpSpPr/>
        <p:nvPr/>
      </p:nvGrpSpPr>
      <p:grpSpPr>
        <a:xfrm>
          <a:off x="0" y="0"/>
          <a:ext cx="0" cy="0"/>
          <a:chOff x="0" y="0"/>
          <a:chExt cx="0" cy="0"/>
        </a:xfrm>
      </p:grpSpPr>
      <p:sp>
        <p:nvSpPr>
          <p:cNvPr id="109" name="Google Shape;109;p2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Brainstorming Ideas for your proposal </a:t>
            </a:r>
            <a:endParaRPr/>
          </a:p>
        </p:txBody>
      </p:sp>
      <p:sp>
        <p:nvSpPr>
          <p:cNvPr id="110" name="Google Shape;110;p21"/>
          <p:cNvSpPr txBox="1"/>
          <p:nvPr/>
        </p:nvSpPr>
        <p:spPr>
          <a:xfrm>
            <a:off x="311700" y="1439375"/>
            <a:ext cx="83145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000"/>
              <a:t>Working in your group, discuss and answer the following questions.</a:t>
            </a:r>
            <a:endParaRPr b="1" sz="2000"/>
          </a:p>
          <a:p>
            <a:pPr indent="0" lvl="0" marL="0" rtl="0" algn="l">
              <a:spcBef>
                <a:spcPts val="0"/>
              </a:spcBef>
              <a:spcAft>
                <a:spcPts val="0"/>
              </a:spcAft>
              <a:buNone/>
            </a:pPr>
            <a:r>
              <a:t/>
            </a:r>
            <a:endParaRPr b="1" sz="2000"/>
          </a:p>
          <a:p>
            <a:pPr indent="0" lvl="0" marL="0" rtl="0" algn="l">
              <a:spcBef>
                <a:spcPts val="0"/>
              </a:spcBef>
              <a:spcAft>
                <a:spcPts val="0"/>
              </a:spcAft>
              <a:buNone/>
            </a:pPr>
            <a:r>
              <a:t/>
            </a:r>
            <a:endParaRPr b="1" sz="2000"/>
          </a:p>
          <a:p>
            <a:pPr indent="-355600" lvl="0" marL="457200" rtl="0" algn="l">
              <a:spcBef>
                <a:spcPts val="0"/>
              </a:spcBef>
              <a:spcAft>
                <a:spcPts val="0"/>
              </a:spcAft>
              <a:buSzPts val="2000"/>
              <a:buAutoNum type="arabicPeriod"/>
            </a:pPr>
            <a:r>
              <a:rPr b="1" lang="en" sz="2000"/>
              <a:t>What do we want to deliver? </a:t>
            </a:r>
            <a:endParaRPr b="1" sz="2000"/>
          </a:p>
          <a:p>
            <a:pPr indent="0" lvl="0" marL="0" rtl="0" algn="l">
              <a:spcBef>
                <a:spcPts val="0"/>
              </a:spcBef>
              <a:spcAft>
                <a:spcPts val="0"/>
              </a:spcAft>
              <a:buNone/>
            </a:pPr>
            <a:r>
              <a:t/>
            </a:r>
            <a:endParaRPr b="1" sz="2000"/>
          </a:p>
          <a:p>
            <a:pPr indent="0" lvl="0" marL="0" rtl="0" algn="l">
              <a:spcBef>
                <a:spcPts val="0"/>
              </a:spcBef>
              <a:spcAft>
                <a:spcPts val="0"/>
              </a:spcAft>
              <a:buNone/>
            </a:pPr>
            <a:r>
              <a:t/>
            </a:r>
            <a:endParaRPr b="1" sz="2000"/>
          </a:p>
          <a:p>
            <a:pPr indent="-355600" lvl="0" marL="457200" rtl="0" algn="l">
              <a:spcBef>
                <a:spcPts val="0"/>
              </a:spcBef>
              <a:spcAft>
                <a:spcPts val="0"/>
              </a:spcAft>
              <a:buSzPts val="2000"/>
              <a:buAutoNum type="arabicPeriod"/>
            </a:pPr>
            <a:r>
              <a:rPr b="1" lang="en" sz="2000"/>
              <a:t>How are we best going to do that?</a:t>
            </a:r>
            <a:endParaRPr b="1" sz="2000"/>
          </a:p>
          <a:p>
            <a:pPr indent="0" lvl="0" marL="0" rtl="0" algn="l">
              <a:spcBef>
                <a:spcPts val="0"/>
              </a:spcBef>
              <a:spcAft>
                <a:spcPts val="0"/>
              </a:spcAft>
              <a:buNone/>
            </a:pPr>
            <a:r>
              <a:t/>
            </a:r>
            <a:endParaRPr sz="2000">
              <a:solidFill>
                <a:schemeClr val="dk1"/>
              </a:solidFill>
            </a:endParaRPr>
          </a:p>
          <a:p>
            <a:pPr indent="0" lvl="0" marL="0" rtl="0" algn="l">
              <a:spcBef>
                <a:spcPts val="0"/>
              </a:spcBef>
              <a:spcAft>
                <a:spcPts val="0"/>
              </a:spcAft>
              <a:buNone/>
            </a:pPr>
            <a:r>
              <a:t/>
            </a:r>
            <a:endParaRPr sz="2000">
              <a:solidFill>
                <a:schemeClr val="dk1"/>
              </a:solidFill>
            </a:endParaRPr>
          </a:p>
          <a:p>
            <a:pPr indent="0" lvl="0" marL="0" rtl="0" algn="l">
              <a:spcBef>
                <a:spcPts val="0"/>
              </a:spcBef>
              <a:spcAft>
                <a:spcPts val="0"/>
              </a:spcAft>
              <a:buNone/>
            </a:pPr>
            <a:r>
              <a:t/>
            </a:r>
            <a:endParaRPr sz="2000">
              <a:solidFill>
                <a:srgbClr val="FF0000"/>
              </a:solidFill>
            </a:endParaRPr>
          </a:p>
        </p:txBody>
      </p:sp>
      <p:pic>
        <p:nvPicPr>
          <p:cNvPr descr="This animated rainbow timer silently counts down to zero, then alerts you that time is up with a pleasant bird song alarm.&#10;&#10;A perfect timer for a number of uses including for studying, homework or reading or as a classroom timer. With an alarm that is gentle and not too startling!&#10;&#10;Timers can help children to understand the concept of time, help them to finish tasks in time, and help them to get motivated.&#10;&#10;Visual timers are ideal in assisting with transitions from one activity to another and help to establish routines and schedules, such as time to go to sleep, finish a game, get ready in time, get washed, putting toys away, etc.&#10;&#10;I hope you enjoy and find this animated rainbow timer useful&#10;&#10;Please subscribe for free to my channel for more fun and educational videos for kids  &#10;https://www.youtube.com/purestarkids?sub_confirmation=1&#10;&#10;Pure Star Kids a channel of vids made for kids 😀 💖 🎥&#10;I'm an illustrator making family friendly handmade colourful paper cut collaged videos. Specially designed for kids as they explore, learn and grow.&#10;You will find educational videos to help with colours, numbers, shapes, the alphabet and communications skills. As well as fun popular songs with lyrics to sing along to and help to learn reading while dancing and having fun. Along with a whole list of fun party songs to enjoy!&#10;I hope you enjoy watching and have fun!&#10;&#10;Pure Star Kids Playlists:&#10;Rainbow Timers 🌈: https://tinyurl.com/ybmfnaqw&#10;Alphabet Videos: https://tinyurl.com/y9xsch7q&#10;Numbers Videos: https://tinyurl.com/ycfh3avb&#10;Shapes Videos: https://tinyurl.com/y9fhjndj&#10;Tangram Puzzles: https://tinyurl.com/y78qu4tb&#10;Counting in Languages: https://tinyurl.com/ybb2texx&#10;Singalong Lyrics Videos: https://tinyurl.com/y8eaqkun&#10;Kids Party Songs Playlist: https://tinyurl.com/yde3jp8h&#10;Cute Dancing Characters: https://tinyurl.com/yawlcngh&#10;&#10;Follow Pure Star Kids on social media: &#10;&#10;Twitter: @purestarkids&#10;Instagram: purestarkids&#10;Facebook: purestarkids" id="111" name="Google Shape;111;p21" title="15 Minute Countdown Rainbow Timer 🌈">
            <a:hlinkClick r:id="rId3"/>
          </p:cNvPr>
          <p:cNvPicPr preferRelativeResize="0"/>
          <p:nvPr/>
        </p:nvPicPr>
        <p:blipFill>
          <a:blip r:embed="rId4">
            <a:alphaModFix/>
          </a:blip>
          <a:stretch>
            <a:fillRect/>
          </a:stretch>
        </p:blipFill>
        <p:spPr>
          <a:xfrm>
            <a:off x="5391100" y="2030775"/>
            <a:ext cx="3441200" cy="25809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5" name="Shape 115"/>
        <p:cNvGrpSpPr/>
        <p:nvPr/>
      </p:nvGrpSpPr>
      <p:grpSpPr>
        <a:xfrm>
          <a:off x="0" y="0"/>
          <a:ext cx="0" cy="0"/>
          <a:chOff x="0" y="0"/>
          <a:chExt cx="0" cy="0"/>
        </a:xfrm>
      </p:grpSpPr>
      <p:sp>
        <p:nvSpPr>
          <p:cNvPr id="116" name="Google Shape;116;p2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Organize Your Ideas Into Three List</a:t>
            </a:r>
            <a:endParaRPr/>
          </a:p>
        </p:txBody>
      </p:sp>
      <p:graphicFrame>
        <p:nvGraphicFramePr>
          <p:cNvPr id="117" name="Google Shape;117;p22"/>
          <p:cNvGraphicFramePr/>
          <p:nvPr/>
        </p:nvGraphicFramePr>
        <p:xfrm>
          <a:off x="651900" y="2299525"/>
          <a:ext cx="3000000" cy="3000000"/>
        </p:xfrm>
        <a:graphic>
          <a:graphicData uri="http://schemas.openxmlformats.org/drawingml/2006/table">
            <a:tbl>
              <a:tblPr>
                <a:noFill/>
                <a:tableStyleId>{C762E427-997B-4067-8DB7-21EDBCFE5D7D}</a:tableStyleId>
              </a:tblPr>
              <a:tblGrid>
                <a:gridCol w="2413000"/>
                <a:gridCol w="2413000"/>
                <a:gridCol w="2413000"/>
              </a:tblGrid>
              <a:tr h="381000">
                <a:tc>
                  <a:txBody>
                    <a:bodyPr/>
                    <a:lstStyle/>
                    <a:p>
                      <a:pPr indent="0" lvl="0" marL="0" rtl="0" algn="l">
                        <a:spcBef>
                          <a:spcPts val="0"/>
                        </a:spcBef>
                        <a:spcAft>
                          <a:spcPts val="0"/>
                        </a:spcAft>
                        <a:buNone/>
                      </a:pPr>
                      <a:r>
                        <a:rPr b="1" lang="en" sz="1600"/>
                        <a:t>Services you want to provide provided</a:t>
                      </a:r>
                      <a:endParaRPr b="1" sz="1600"/>
                    </a:p>
                  </a:txBody>
                  <a:tcPr marT="91425" marB="91425" marR="91425" marL="91425">
                    <a:lnL cap="flat" cmpd="sng" w="38100">
                      <a:solidFill>
                        <a:srgbClr val="000000"/>
                      </a:solidFill>
                      <a:prstDash val="solid"/>
                      <a:round/>
                      <a:headEnd len="sm" w="sm" type="none"/>
                      <a:tailEnd len="sm" w="sm" type="none"/>
                    </a:lnL>
                    <a:lnR cap="flat" cmpd="sng" w="38100">
                      <a:solidFill>
                        <a:srgbClr val="000000"/>
                      </a:solidFill>
                      <a:prstDash val="solid"/>
                      <a:round/>
                      <a:headEnd len="sm" w="sm" type="none"/>
                      <a:tailEnd len="sm" w="sm" type="none"/>
                    </a:lnR>
                    <a:lnT cap="flat" cmpd="sng" w="38100">
                      <a:solidFill>
                        <a:srgbClr val="000000"/>
                      </a:solidFill>
                      <a:prstDash val="solid"/>
                      <a:round/>
                      <a:headEnd len="sm" w="sm" type="none"/>
                      <a:tailEnd len="sm" w="sm" type="none"/>
                    </a:lnT>
                    <a:lnB cap="flat" cmpd="sng" w="381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 sz="1600"/>
                        <a:t>Community Partners/ Supplementary services</a:t>
                      </a:r>
                      <a:endParaRPr b="1" sz="1600"/>
                    </a:p>
                  </a:txBody>
                  <a:tcPr marT="91425" marB="91425" marR="91425" marL="91425">
                    <a:lnL cap="flat" cmpd="sng" w="38100">
                      <a:solidFill>
                        <a:srgbClr val="000000"/>
                      </a:solidFill>
                      <a:prstDash val="solid"/>
                      <a:round/>
                      <a:headEnd len="sm" w="sm" type="none"/>
                      <a:tailEnd len="sm" w="sm" type="none"/>
                    </a:lnL>
                    <a:lnR cap="flat" cmpd="sng" w="38100">
                      <a:solidFill>
                        <a:srgbClr val="000000"/>
                      </a:solidFill>
                      <a:prstDash val="solid"/>
                      <a:round/>
                      <a:headEnd len="sm" w="sm" type="none"/>
                      <a:tailEnd len="sm" w="sm" type="none"/>
                    </a:lnR>
                    <a:lnT cap="flat" cmpd="sng" w="38100">
                      <a:solidFill>
                        <a:srgbClr val="000000"/>
                      </a:solidFill>
                      <a:prstDash val="solid"/>
                      <a:round/>
                      <a:headEnd len="sm" w="sm" type="none"/>
                      <a:tailEnd len="sm" w="sm" type="none"/>
                    </a:lnT>
                    <a:lnB cap="flat" cmpd="sng" w="381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 sz="1600"/>
                        <a:t>List of Jobs needed to deliver services</a:t>
                      </a:r>
                      <a:endParaRPr b="1" sz="1600"/>
                    </a:p>
                  </a:txBody>
                  <a:tcPr marT="91425" marB="91425" marR="91425" marL="91425">
                    <a:lnL cap="flat" cmpd="sng" w="38100">
                      <a:solidFill>
                        <a:srgbClr val="000000"/>
                      </a:solidFill>
                      <a:prstDash val="solid"/>
                      <a:round/>
                      <a:headEnd len="sm" w="sm" type="none"/>
                      <a:tailEnd len="sm" w="sm" type="none"/>
                    </a:lnL>
                    <a:lnR cap="flat" cmpd="sng" w="38100">
                      <a:solidFill>
                        <a:srgbClr val="000000"/>
                      </a:solidFill>
                      <a:prstDash val="solid"/>
                      <a:round/>
                      <a:headEnd len="sm" w="sm" type="none"/>
                      <a:tailEnd len="sm" w="sm" type="none"/>
                    </a:lnR>
                    <a:lnT cap="flat" cmpd="sng" w="38100">
                      <a:solidFill>
                        <a:srgbClr val="000000"/>
                      </a:solidFill>
                      <a:prstDash val="solid"/>
                      <a:round/>
                      <a:headEnd len="sm" w="sm" type="none"/>
                      <a:tailEnd len="sm" w="sm" type="none"/>
                    </a:lnT>
                    <a:lnB cap="flat" cmpd="sng" w="38100">
                      <a:solidFill>
                        <a:srgbClr val="000000"/>
                      </a:solidFill>
                      <a:prstDash val="solid"/>
                      <a:round/>
                      <a:headEnd len="sm" w="sm" type="none"/>
                      <a:tailEnd len="sm" w="sm" type="none"/>
                    </a:lnB>
                  </a:tcPr>
                </a:tc>
              </a:tr>
              <a:tr h="381000">
                <a:tc>
                  <a:txBody>
                    <a:bodyPr/>
                    <a:lstStyle/>
                    <a:p>
                      <a:pPr indent="0" lvl="0" marL="0" rtl="0" algn="l">
                        <a:spcBef>
                          <a:spcPts val="0"/>
                        </a:spcBef>
                        <a:spcAft>
                          <a:spcPts val="0"/>
                        </a:spcAft>
                        <a:buNone/>
                      </a:pPr>
                      <a:r>
                        <a:t/>
                      </a:r>
                      <a:endParaRPr/>
                    </a:p>
                  </a:txBody>
                  <a:tcPr marT="91425" marB="91425" marR="91425" marL="91425">
                    <a:lnL cap="flat" cmpd="sng" w="38100">
                      <a:solidFill>
                        <a:srgbClr val="000000"/>
                      </a:solidFill>
                      <a:prstDash val="solid"/>
                      <a:round/>
                      <a:headEnd len="sm" w="sm" type="none"/>
                      <a:tailEnd len="sm" w="sm" type="none"/>
                    </a:lnL>
                    <a:lnR cap="flat" cmpd="sng" w="38100">
                      <a:solidFill>
                        <a:srgbClr val="000000"/>
                      </a:solidFill>
                      <a:prstDash val="solid"/>
                      <a:round/>
                      <a:headEnd len="sm" w="sm" type="none"/>
                      <a:tailEnd len="sm" w="sm" type="none"/>
                    </a:lnR>
                    <a:lnT cap="flat" cmpd="sng" w="38100">
                      <a:solidFill>
                        <a:srgbClr val="000000"/>
                      </a:solidFill>
                      <a:prstDash val="solid"/>
                      <a:round/>
                      <a:headEnd len="sm" w="sm" type="none"/>
                      <a:tailEnd len="sm" w="sm" type="none"/>
                    </a:lnT>
                    <a:lnB cap="flat" cmpd="sng" w="381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38100">
                      <a:solidFill>
                        <a:srgbClr val="000000"/>
                      </a:solidFill>
                      <a:prstDash val="solid"/>
                      <a:round/>
                      <a:headEnd len="sm" w="sm" type="none"/>
                      <a:tailEnd len="sm" w="sm" type="none"/>
                    </a:lnL>
                    <a:lnR cap="flat" cmpd="sng" w="38100">
                      <a:solidFill>
                        <a:srgbClr val="000000"/>
                      </a:solidFill>
                      <a:prstDash val="solid"/>
                      <a:round/>
                      <a:headEnd len="sm" w="sm" type="none"/>
                      <a:tailEnd len="sm" w="sm" type="none"/>
                    </a:lnR>
                    <a:lnT cap="flat" cmpd="sng" w="38100">
                      <a:solidFill>
                        <a:srgbClr val="000000"/>
                      </a:solidFill>
                      <a:prstDash val="solid"/>
                      <a:round/>
                      <a:headEnd len="sm" w="sm" type="none"/>
                      <a:tailEnd len="sm" w="sm" type="none"/>
                    </a:lnT>
                    <a:lnB cap="flat" cmpd="sng" w="381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38100">
                      <a:solidFill>
                        <a:srgbClr val="000000"/>
                      </a:solidFill>
                      <a:prstDash val="solid"/>
                      <a:round/>
                      <a:headEnd len="sm" w="sm" type="none"/>
                      <a:tailEnd len="sm" w="sm" type="none"/>
                    </a:lnL>
                    <a:lnR cap="flat" cmpd="sng" w="38100">
                      <a:solidFill>
                        <a:srgbClr val="000000"/>
                      </a:solidFill>
                      <a:prstDash val="solid"/>
                      <a:round/>
                      <a:headEnd len="sm" w="sm" type="none"/>
                      <a:tailEnd len="sm" w="sm" type="none"/>
                    </a:lnR>
                    <a:lnT cap="flat" cmpd="sng" w="38100">
                      <a:solidFill>
                        <a:srgbClr val="000000"/>
                      </a:solidFill>
                      <a:prstDash val="solid"/>
                      <a:round/>
                      <a:headEnd len="sm" w="sm" type="none"/>
                      <a:tailEnd len="sm" w="sm" type="none"/>
                    </a:lnT>
                    <a:lnB cap="flat" cmpd="sng" w="38100">
                      <a:solidFill>
                        <a:srgbClr val="000000"/>
                      </a:solidFill>
                      <a:prstDash val="solid"/>
                      <a:round/>
                      <a:headEnd len="sm" w="sm" type="none"/>
                      <a:tailEnd len="sm" w="sm" type="none"/>
                    </a:lnB>
                  </a:tcPr>
                </a:tc>
              </a:tr>
              <a:tr h="381000">
                <a:tc>
                  <a:txBody>
                    <a:bodyPr/>
                    <a:lstStyle/>
                    <a:p>
                      <a:pPr indent="0" lvl="0" marL="0" rtl="0" algn="l">
                        <a:spcBef>
                          <a:spcPts val="0"/>
                        </a:spcBef>
                        <a:spcAft>
                          <a:spcPts val="0"/>
                        </a:spcAft>
                        <a:buNone/>
                      </a:pPr>
                      <a:r>
                        <a:t/>
                      </a:r>
                      <a:endParaRPr/>
                    </a:p>
                  </a:txBody>
                  <a:tcPr marT="91425" marB="91425" marR="91425" marL="91425">
                    <a:lnL cap="flat" cmpd="sng" w="38100">
                      <a:solidFill>
                        <a:srgbClr val="000000"/>
                      </a:solidFill>
                      <a:prstDash val="solid"/>
                      <a:round/>
                      <a:headEnd len="sm" w="sm" type="none"/>
                      <a:tailEnd len="sm" w="sm" type="none"/>
                    </a:lnL>
                    <a:lnR cap="flat" cmpd="sng" w="38100">
                      <a:solidFill>
                        <a:srgbClr val="000000"/>
                      </a:solidFill>
                      <a:prstDash val="solid"/>
                      <a:round/>
                      <a:headEnd len="sm" w="sm" type="none"/>
                      <a:tailEnd len="sm" w="sm" type="none"/>
                    </a:lnR>
                    <a:lnT cap="flat" cmpd="sng" w="38100">
                      <a:solidFill>
                        <a:srgbClr val="000000"/>
                      </a:solidFill>
                      <a:prstDash val="solid"/>
                      <a:round/>
                      <a:headEnd len="sm" w="sm" type="none"/>
                      <a:tailEnd len="sm" w="sm" type="none"/>
                    </a:lnT>
                    <a:lnB cap="flat" cmpd="sng" w="381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38100">
                      <a:solidFill>
                        <a:srgbClr val="000000"/>
                      </a:solidFill>
                      <a:prstDash val="solid"/>
                      <a:round/>
                      <a:headEnd len="sm" w="sm" type="none"/>
                      <a:tailEnd len="sm" w="sm" type="none"/>
                    </a:lnL>
                    <a:lnR cap="flat" cmpd="sng" w="38100">
                      <a:solidFill>
                        <a:srgbClr val="000000"/>
                      </a:solidFill>
                      <a:prstDash val="solid"/>
                      <a:round/>
                      <a:headEnd len="sm" w="sm" type="none"/>
                      <a:tailEnd len="sm" w="sm" type="none"/>
                    </a:lnR>
                    <a:lnT cap="flat" cmpd="sng" w="38100">
                      <a:solidFill>
                        <a:srgbClr val="000000"/>
                      </a:solidFill>
                      <a:prstDash val="solid"/>
                      <a:round/>
                      <a:headEnd len="sm" w="sm" type="none"/>
                      <a:tailEnd len="sm" w="sm" type="none"/>
                    </a:lnT>
                    <a:lnB cap="flat" cmpd="sng" w="381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38100">
                      <a:solidFill>
                        <a:srgbClr val="000000"/>
                      </a:solidFill>
                      <a:prstDash val="solid"/>
                      <a:round/>
                      <a:headEnd len="sm" w="sm" type="none"/>
                      <a:tailEnd len="sm" w="sm" type="none"/>
                    </a:lnL>
                    <a:lnR cap="flat" cmpd="sng" w="38100">
                      <a:solidFill>
                        <a:srgbClr val="000000"/>
                      </a:solidFill>
                      <a:prstDash val="solid"/>
                      <a:round/>
                      <a:headEnd len="sm" w="sm" type="none"/>
                      <a:tailEnd len="sm" w="sm" type="none"/>
                    </a:lnR>
                    <a:lnT cap="flat" cmpd="sng" w="38100">
                      <a:solidFill>
                        <a:srgbClr val="000000"/>
                      </a:solidFill>
                      <a:prstDash val="solid"/>
                      <a:round/>
                      <a:headEnd len="sm" w="sm" type="none"/>
                      <a:tailEnd len="sm" w="sm" type="none"/>
                    </a:lnT>
                    <a:lnB cap="flat" cmpd="sng" w="38100">
                      <a:solidFill>
                        <a:srgbClr val="000000"/>
                      </a:solidFill>
                      <a:prstDash val="solid"/>
                      <a:round/>
                      <a:headEnd len="sm" w="sm" type="none"/>
                      <a:tailEnd len="sm" w="sm" type="none"/>
                    </a:lnB>
                  </a:tcPr>
                </a:tc>
              </a:tr>
              <a:tr h="381000">
                <a:tc>
                  <a:txBody>
                    <a:bodyPr/>
                    <a:lstStyle/>
                    <a:p>
                      <a:pPr indent="0" lvl="0" marL="0" rtl="0" algn="l">
                        <a:spcBef>
                          <a:spcPts val="0"/>
                        </a:spcBef>
                        <a:spcAft>
                          <a:spcPts val="0"/>
                        </a:spcAft>
                        <a:buNone/>
                      </a:pPr>
                      <a:r>
                        <a:t/>
                      </a:r>
                      <a:endParaRPr/>
                    </a:p>
                  </a:txBody>
                  <a:tcPr marT="91425" marB="91425" marR="91425" marL="91425">
                    <a:lnL cap="flat" cmpd="sng" w="38100">
                      <a:solidFill>
                        <a:srgbClr val="000000"/>
                      </a:solidFill>
                      <a:prstDash val="solid"/>
                      <a:round/>
                      <a:headEnd len="sm" w="sm" type="none"/>
                      <a:tailEnd len="sm" w="sm" type="none"/>
                    </a:lnL>
                    <a:lnR cap="flat" cmpd="sng" w="38100">
                      <a:solidFill>
                        <a:srgbClr val="000000"/>
                      </a:solidFill>
                      <a:prstDash val="solid"/>
                      <a:round/>
                      <a:headEnd len="sm" w="sm" type="none"/>
                      <a:tailEnd len="sm" w="sm" type="none"/>
                    </a:lnR>
                    <a:lnT cap="flat" cmpd="sng" w="38100">
                      <a:solidFill>
                        <a:srgbClr val="000000"/>
                      </a:solidFill>
                      <a:prstDash val="solid"/>
                      <a:round/>
                      <a:headEnd len="sm" w="sm" type="none"/>
                      <a:tailEnd len="sm" w="sm" type="none"/>
                    </a:lnT>
                    <a:lnB cap="flat" cmpd="sng" w="381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38100">
                      <a:solidFill>
                        <a:srgbClr val="000000"/>
                      </a:solidFill>
                      <a:prstDash val="solid"/>
                      <a:round/>
                      <a:headEnd len="sm" w="sm" type="none"/>
                      <a:tailEnd len="sm" w="sm" type="none"/>
                    </a:lnL>
                    <a:lnR cap="flat" cmpd="sng" w="38100">
                      <a:solidFill>
                        <a:srgbClr val="000000"/>
                      </a:solidFill>
                      <a:prstDash val="solid"/>
                      <a:round/>
                      <a:headEnd len="sm" w="sm" type="none"/>
                      <a:tailEnd len="sm" w="sm" type="none"/>
                    </a:lnR>
                    <a:lnT cap="flat" cmpd="sng" w="38100">
                      <a:solidFill>
                        <a:srgbClr val="000000"/>
                      </a:solidFill>
                      <a:prstDash val="solid"/>
                      <a:round/>
                      <a:headEnd len="sm" w="sm" type="none"/>
                      <a:tailEnd len="sm" w="sm" type="none"/>
                    </a:lnT>
                    <a:lnB cap="flat" cmpd="sng" w="381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38100">
                      <a:solidFill>
                        <a:srgbClr val="000000"/>
                      </a:solidFill>
                      <a:prstDash val="solid"/>
                      <a:round/>
                      <a:headEnd len="sm" w="sm" type="none"/>
                      <a:tailEnd len="sm" w="sm" type="none"/>
                    </a:lnL>
                    <a:lnR cap="flat" cmpd="sng" w="38100">
                      <a:solidFill>
                        <a:srgbClr val="000000"/>
                      </a:solidFill>
                      <a:prstDash val="solid"/>
                      <a:round/>
                      <a:headEnd len="sm" w="sm" type="none"/>
                      <a:tailEnd len="sm" w="sm" type="none"/>
                    </a:lnR>
                    <a:lnT cap="flat" cmpd="sng" w="38100">
                      <a:solidFill>
                        <a:srgbClr val="000000"/>
                      </a:solidFill>
                      <a:prstDash val="solid"/>
                      <a:round/>
                      <a:headEnd len="sm" w="sm" type="none"/>
                      <a:tailEnd len="sm" w="sm" type="none"/>
                    </a:lnT>
                    <a:lnB cap="flat" cmpd="sng" w="38100">
                      <a:solidFill>
                        <a:srgbClr val="000000"/>
                      </a:solidFill>
                      <a:prstDash val="solid"/>
                      <a:round/>
                      <a:headEnd len="sm" w="sm" type="none"/>
                      <a:tailEnd len="sm" w="sm" type="none"/>
                    </a:lnB>
                  </a:tcPr>
                </a:tc>
              </a:tr>
            </a:tbl>
          </a:graphicData>
        </a:graphic>
      </p:graphicFrame>
      <p:sp>
        <p:nvSpPr>
          <p:cNvPr id="118" name="Google Shape;118;p22"/>
          <p:cNvSpPr txBox="1"/>
          <p:nvPr/>
        </p:nvSpPr>
        <p:spPr>
          <a:xfrm>
            <a:off x="522375" y="1330300"/>
            <a:ext cx="78150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t>Working collaboratively in your groups you are going to organize your ideas into 3 lists;</a:t>
            </a:r>
            <a:endParaRPr sz="1600"/>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